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4" r:id="rId3"/>
    <p:sldId id="275" r:id="rId4"/>
    <p:sldId id="276" r:id="rId5"/>
    <p:sldId id="264" r:id="rId6"/>
    <p:sldId id="259" r:id="rId7"/>
    <p:sldId id="277" r:id="rId8"/>
    <p:sldId id="278" r:id="rId9"/>
    <p:sldId id="281" r:id="rId10"/>
    <p:sldId id="262" r:id="rId11"/>
    <p:sldId id="282" r:id="rId12"/>
    <p:sldId id="263" r:id="rId13"/>
    <p:sldId id="268" r:id="rId14"/>
    <p:sldId id="267" r:id="rId15"/>
    <p:sldId id="270" r:id="rId16"/>
    <p:sldId id="292" r:id="rId17"/>
    <p:sldId id="265" r:id="rId18"/>
    <p:sldId id="266" r:id="rId19"/>
    <p:sldId id="272" r:id="rId20"/>
    <p:sldId id="269" r:id="rId21"/>
    <p:sldId id="271" r:id="rId22"/>
    <p:sldId id="257" r:id="rId23"/>
    <p:sldId id="279" r:id="rId24"/>
    <p:sldId id="280" r:id="rId25"/>
    <p:sldId id="291" r:id="rId26"/>
    <p:sldId id="283" r:id="rId27"/>
    <p:sldId id="284" r:id="rId28"/>
    <p:sldId id="285" r:id="rId29"/>
    <p:sldId id="286" r:id="rId30"/>
    <p:sldId id="287" r:id="rId31"/>
    <p:sldId id="288" r:id="rId32"/>
    <p:sldId id="261" r:id="rId33"/>
    <p:sldId id="289" r:id="rId34"/>
    <p:sldId id="290" r:id="rId35"/>
    <p:sldId id="293" r:id="rId36"/>
    <p:sldId id="294"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2C832"/>
    <a:srgbClr val="F20000"/>
    <a:srgbClr val="FFFF99"/>
    <a:srgbClr val="FFFFFF"/>
    <a:srgbClr val="66FF33"/>
    <a:srgbClr val="55CF8F"/>
    <a:srgbClr val="000000"/>
    <a:srgbClr val="FF7C80"/>
    <a:srgbClr val="F65A04"/>
    <a:srgbClr val="2FA7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338" autoAdjust="0"/>
    <p:restoredTop sz="99283" autoAdjust="0"/>
  </p:normalViewPr>
  <p:slideViewPr>
    <p:cSldViewPr>
      <p:cViewPr>
        <p:scale>
          <a:sx n="80" d="100"/>
          <a:sy n="80" d="100"/>
        </p:scale>
        <p:origin x="-1810" y="-3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C8F0C-55C5-4185-B256-AE28422AFC7D}" type="datetimeFigureOut">
              <a:rPr lang="fr-BE" smtClean="0"/>
              <a:pPr/>
              <a:t>25/09/2018</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73396-63D3-4ADD-8E3E-9856D9F26A7E}"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10</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endParaRPr lang="fr-BE" baseline="0" dirty="0" smtClean="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11</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None/>
            </a:pPr>
            <a:endParaRPr lang="fr-BE" baseline="0" dirty="0" smtClean="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12</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13</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None/>
            </a:pPr>
            <a:endParaRPr lang="fr-BE" baseline="0" dirty="0" smtClean="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14</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15</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16</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17</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endParaRPr lang="fr-BE" dirty="0" smtClean="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18</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None/>
            </a:pPr>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19</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endParaRPr lang="fr-BE" baseline="0" dirty="0" smtClean="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20</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Dans le</a:t>
            </a:r>
            <a:r>
              <a:rPr lang="fr-BE" baseline="0" dirty="0" smtClean="0"/>
              <a:t> cas d’un puits non visible avant réalisation d’étude géotechnique, </a:t>
            </a:r>
          </a:p>
          <a:p>
            <a:endParaRPr lang="fr-BE" baseline="0" dirty="0" smtClean="0"/>
          </a:p>
          <a:p>
            <a:r>
              <a:rPr lang="fr-BE" dirty="0" smtClean="0"/>
              <a:t>Ici j’illustre de façon schématique</a:t>
            </a:r>
            <a:r>
              <a:rPr lang="fr-BE" baseline="0" dirty="0" smtClean="0"/>
              <a:t> l’ZI sur la position d’un puits dans le même temps que la ZCG qui lui est associée. </a:t>
            </a:r>
          </a:p>
          <a:p>
            <a:endParaRPr lang="fr-BE" baseline="0" dirty="0" smtClean="0"/>
          </a:p>
          <a:p>
            <a:r>
              <a:rPr lang="fr-BE" baseline="0" dirty="0" smtClean="0"/>
              <a:t>Le point noir figure de position approximative, c’est une position probable parmi une autre au sein de la zone de présence probable en vert foncé. Le puits pouvant se trouver quelque part sur son pourtour.</a:t>
            </a:r>
          </a:p>
          <a:p>
            <a:endParaRPr lang="fr-BE" baseline="0" dirty="0" smtClean="0"/>
          </a:p>
          <a:p>
            <a:r>
              <a:rPr lang="fr-BE" baseline="0" dirty="0" smtClean="0"/>
              <a:t>La </a:t>
            </a:r>
            <a:r>
              <a:rPr lang="fr-BE" b="1" baseline="0" dirty="0" smtClean="0"/>
              <a:t>ZCG</a:t>
            </a:r>
            <a:r>
              <a:rPr lang="fr-BE" baseline="0" dirty="0" smtClean="0"/>
              <a:t> est alors représentée de cette façon sur toute la périphérie de la </a:t>
            </a:r>
            <a:r>
              <a:rPr lang="fr-BE" b="1" baseline="0" dirty="0" smtClean="0"/>
              <a:t>ZI</a:t>
            </a:r>
            <a:r>
              <a:rPr lang="fr-BE" baseline="0" dirty="0" smtClean="0"/>
              <a:t>, cette dernière étant également du coup </a:t>
            </a:r>
            <a:r>
              <a:rPr lang="fr-BE" b="1" baseline="0" dirty="0" smtClean="0"/>
              <a:t>ZCG</a:t>
            </a:r>
            <a:r>
              <a:rPr lang="fr-BE" baseline="0" dirty="0" smtClean="0"/>
              <a:t>.</a:t>
            </a:r>
          </a:p>
          <a:p>
            <a:endParaRPr lang="fr-BE" baseline="0" dirty="0" smtClean="0"/>
          </a:p>
          <a:p>
            <a:r>
              <a:rPr lang="fr-BE" baseline="0" dirty="0" smtClean="0"/>
              <a:t>Si le puits n’est pas visible, la </a:t>
            </a:r>
            <a:r>
              <a:rPr lang="fr-BE" b="1" baseline="0" dirty="0" smtClean="0"/>
              <a:t>ZCG</a:t>
            </a:r>
            <a:r>
              <a:rPr lang="fr-BE" baseline="0" dirty="0" smtClean="0"/>
              <a:t> dépend également de la </a:t>
            </a:r>
            <a:r>
              <a:rPr lang="fr-BE" b="1" baseline="0" dirty="0" smtClean="0"/>
              <a:t>ZI</a:t>
            </a:r>
            <a:r>
              <a:rPr lang="fr-BE" baseline="0" dirty="0" smtClean="0"/>
              <a:t>. On peut parler de </a:t>
            </a:r>
            <a:r>
              <a:rPr lang="fr-BE" b="1" baseline="0" dirty="0" smtClean="0"/>
              <a:t>ZCGP</a:t>
            </a:r>
            <a:r>
              <a:rPr lang="fr-BE" baseline="0" dirty="0" smtClean="0"/>
              <a:t> (probable ou présumée). </a:t>
            </a:r>
            <a:r>
              <a:rPr lang="fr-BE" b="1" baseline="0" dirty="0" smtClean="0"/>
              <a:t>ZCG</a:t>
            </a:r>
            <a:r>
              <a:rPr lang="fr-BE" baseline="0" dirty="0" smtClean="0"/>
              <a:t> + </a:t>
            </a:r>
            <a:r>
              <a:rPr lang="fr-BE" b="1" baseline="0" dirty="0" smtClean="0"/>
              <a:t>ZI</a:t>
            </a:r>
            <a:r>
              <a:rPr lang="fr-BE" baseline="0" dirty="0" smtClean="0"/>
              <a:t>.</a:t>
            </a:r>
          </a:p>
          <a:p>
            <a:endParaRPr lang="fr-BE" baseline="0" dirty="0" smtClean="0"/>
          </a:p>
          <a:p>
            <a:r>
              <a:rPr lang="fr-BE" baseline="0" dirty="0" smtClean="0"/>
              <a:t>Si un projet se trouve en </a:t>
            </a:r>
            <a:r>
              <a:rPr lang="fr-BE" b="1" baseline="0" dirty="0" smtClean="0"/>
              <a:t>ZCGP</a:t>
            </a:r>
            <a:r>
              <a:rPr lang="fr-BE" baseline="0" dirty="0" smtClean="0"/>
              <a:t> (hors imprécision), la réalisation d’une étude géotechnique en vue de la calculer théoriquement voir de la réduire peut en sortir le projet … sans avoir à rechercher le puits.</a:t>
            </a:r>
          </a:p>
          <a:p>
            <a:endParaRPr lang="fr-BE" baseline="0" dirty="0" smtClean="0"/>
          </a:p>
          <a:p>
            <a:r>
              <a:rPr lang="fr-BE" b="1" baseline="0" dirty="0" smtClean="0"/>
              <a:t>…d’où l’un des intérêts de l’étude géotechnique.</a:t>
            </a:r>
            <a:endParaRPr lang="fr-BE" b="1"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22</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24</a:t>
            </a:fld>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25</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26</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228600" indent="-228600">
              <a:buAutoNum type="arabicPeriod"/>
            </a:pPr>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27</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228600" indent="-228600">
              <a:buNone/>
            </a:pPr>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28</a:t>
            </a:fld>
            <a:endParaRPr lang="fr-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30</a:t>
            </a:fld>
            <a:endParaRPr lang="fr-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31</a:t>
            </a:fld>
            <a:endParaRPr lang="fr-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34</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3</a:t>
            </a:fld>
            <a:endParaRPr lang="fr-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i="0"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35</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7D0A5676-3239-46E7-B4A9-586AE0FFE04F}" type="slidenum">
              <a:rPr lang="fr-BE" smtClean="0"/>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endParaRPr lang="fr-BE" dirty="0"/>
          </a:p>
        </p:txBody>
      </p:sp>
      <p:sp>
        <p:nvSpPr>
          <p:cNvPr id="4" name="Espace réservé du numéro de diapositive 3"/>
          <p:cNvSpPr>
            <a:spLocks noGrp="1"/>
          </p:cNvSpPr>
          <p:nvPr>
            <p:ph type="sldNum" sz="quarter" idx="10"/>
          </p:nvPr>
        </p:nvSpPr>
        <p:spPr/>
        <p:txBody>
          <a:bodyPr/>
          <a:lstStyle/>
          <a:p>
            <a:fld id="{1CF73396-63D3-4ADD-8E3E-9856D9F26A7E}" type="slidenum">
              <a:rPr lang="fr-BE" smtClean="0"/>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9594A07E-0558-489D-8AE7-4DCE10F86E76}" type="datetime1">
              <a:rPr lang="fr-BE" smtClean="0"/>
              <a:pPr/>
              <a:t>25/09/2018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2D66B50-B85D-4B70-BC68-77F250DDC4F1}" type="datetime1">
              <a:rPr lang="fr-BE" smtClean="0"/>
              <a:pPr/>
              <a:t>25/09/2018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1AA144F-A0BA-4AEC-A4F0-ED44BA5FBE49}" type="datetime1">
              <a:rPr lang="fr-BE" smtClean="0"/>
              <a:pPr/>
              <a:t>25/09/2018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C38D07F-45B0-4EE4-965D-9873864CC715}" type="datetime1">
              <a:rPr lang="fr-BE" smtClean="0"/>
              <a:pPr/>
              <a:t>25/09/2018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D810495-AC73-49A3-BA67-14FC96702373}" type="datetime1">
              <a:rPr lang="fr-BE" smtClean="0"/>
              <a:pPr/>
              <a:t>25/09/2018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5F3E965D-A799-4164-8343-C0D0B1B47CC3}" type="datetime1">
              <a:rPr lang="fr-BE" smtClean="0"/>
              <a:pPr/>
              <a:t>25/09/2018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FFF15090-63DB-4B0B-8636-422CFA13FD36}" type="datetime1">
              <a:rPr lang="fr-BE" smtClean="0"/>
              <a:pPr/>
              <a:t>25/09/2018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B7DC0B2D-5561-4C40-8E40-8F00FC621B75}" type="datetime1">
              <a:rPr lang="fr-BE" smtClean="0"/>
              <a:pPr/>
              <a:t>25/09/2018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A2485C-9E63-4731-B1B8-D721D94FA0A0}" type="datetime1">
              <a:rPr lang="fr-BE" smtClean="0"/>
              <a:pPr/>
              <a:t>25/09/2018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BD3CDC6-6D86-4828-98F9-E6A4D68FFB49}" type="datetime1">
              <a:rPr lang="fr-BE" smtClean="0"/>
              <a:pPr/>
              <a:t>25/09/2018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584610-D81A-45FE-9527-1DE88A45751D}" type="datetime1">
              <a:rPr lang="fr-BE" smtClean="0"/>
              <a:pPr/>
              <a:t>25/09/2018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EF6541-E2B0-4EFA-A85B-A11FC5D2612C}"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626CD-BFD1-4D38-8D2D-23F579976766}" type="datetime1">
              <a:rPr lang="fr-BE" smtClean="0"/>
              <a:pPr/>
              <a:t>25/09/2018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F6541-E2B0-4EFA-A85B-A11FC5D2612C}"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mailto:Contact.mines.dgarne@spw.wallonie.be"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8.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9.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1.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5.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ontact.mines.dgarne@spw.wallonie.b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llipse 45"/>
          <p:cNvSpPr/>
          <p:nvPr/>
        </p:nvSpPr>
        <p:spPr>
          <a:xfrm>
            <a:off x="5600284" y="798324"/>
            <a:ext cx="98057" cy="98057"/>
          </a:xfrm>
          <a:prstGeom prst="ellipse">
            <a:avLst/>
          </a:prstGeom>
          <a:solidFill>
            <a:srgbClr val="FFFF99">
              <a:alpha val="81961"/>
            </a:srgbClr>
          </a:solidFill>
          <a:ln w="3175">
            <a:solidFill>
              <a:srgbClr val="FFB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4" name="Groupe 43"/>
          <p:cNvGrpSpPr>
            <a:grpSpLocks noChangeAspect="1"/>
          </p:cNvGrpSpPr>
          <p:nvPr/>
        </p:nvGrpSpPr>
        <p:grpSpPr>
          <a:xfrm>
            <a:off x="5952689" y="472716"/>
            <a:ext cx="490286" cy="556611"/>
            <a:chOff x="6012160" y="739300"/>
            <a:chExt cx="720080" cy="817492"/>
          </a:xfrm>
        </p:grpSpPr>
        <p:grpSp>
          <p:nvGrpSpPr>
            <p:cNvPr id="32" name="Groupe 31"/>
            <p:cNvGrpSpPr>
              <a:grpSpLocks noChangeAspect="1"/>
            </p:cNvGrpSpPr>
            <p:nvPr/>
          </p:nvGrpSpPr>
          <p:grpSpPr>
            <a:xfrm>
              <a:off x="6012160" y="739300"/>
              <a:ext cx="720080" cy="817492"/>
              <a:chOff x="6012156" y="739299"/>
              <a:chExt cx="720087" cy="817493"/>
            </a:xfrm>
          </p:grpSpPr>
          <p:cxnSp>
            <p:nvCxnSpPr>
              <p:cNvPr id="17" name="Connecteur droit 16"/>
              <p:cNvCxnSpPr/>
              <p:nvPr/>
            </p:nvCxnSpPr>
            <p:spPr>
              <a:xfrm>
                <a:off x="6516218" y="1124742"/>
                <a:ext cx="216025" cy="432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372202" y="764703"/>
                <a:ext cx="360041" cy="79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6012156" y="1124742"/>
                <a:ext cx="216025" cy="432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6012161" y="764703"/>
                <a:ext cx="360041" cy="79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6228186" y="764703"/>
                <a:ext cx="144016"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372202" y="764703"/>
                <a:ext cx="144016"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6343740" y="739299"/>
                <a:ext cx="53999"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Forme en L 30"/>
              <p:cNvSpPr/>
              <p:nvPr/>
            </p:nvSpPr>
            <p:spPr>
              <a:xfrm rot="18898368">
                <a:off x="6061886" y="954473"/>
                <a:ext cx="577515" cy="584886"/>
              </a:xfrm>
              <a:prstGeom prst="corner">
                <a:avLst>
                  <a:gd name="adj1" fmla="val 7566"/>
                  <a:gd name="adj2" fmla="val 10431"/>
                </a:avLst>
              </a:prstGeom>
              <a:solidFill>
                <a:srgbClr val="F20000"/>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43" name="Groupe 42"/>
            <p:cNvGrpSpPr>
              <a:grpSpLocks noChangeAspect="1"/>
            </p:cNvGrpSpPr>
            <p:nvPr/>
          </p:nvGrpSpPr>
          <p:grpSpPr>
            <a:xfrm>
              <a:off x="6276440" y="914658"/>
              <a:ext cx="180003" cy="540000"/>
              <a:chOff x="5868144" y="764704"/>
              <a:chExt cx="144016" cy="432040"/>
            </a:xfrm>
          </p:grpSpPr>
          <p:sp>
            <p:nvSpPr>
              <p:cNvPr id="33" name="Trapèze 32"/>
              <p:cNvSpPr/>
              <p:nvPr/>
            </p:nvSpPr>
            <p:spPr>
              <a:xfrm>
                <a:off x="5868144" y="836712"/>
                <a:ext cx="144016" cy="216024"/>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Rectangle 33"/>
              <p:cNvSpPr/>
              <p:nvPr/>
            </p:nvSpPr>
            <p:spPr>
              <a:xfrm>
                <a:off x="5886289" y="1052736"/>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5868144" y="1124744"/>
                <a:ext cx="144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7" name="Connecteur droit 36"/>
              <p:cNvCxnSpPr/>
              <p:nvPr/>
            </p:nvCxnSpPr>
            <p:spPr>
              <a:xfrm>
                <a:off x="5886289" y="836712"/>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e 41"/>
              <p:cNvGrpSpPr>
                <a:grpSpLocks noChangeAspect="1"/>
              </p:cNvGrpSpPr>
              <p:nvPr/>
            </p:nvGrpSpPr>
            <p:grpSpPr>
              <a:xfrm>
                <a:off x="5916627" y="764704"/>
                <a:ext cx="47913" cy="72000"/>
                <a:chOff x="5868144" y="692696"/>
                <a:chExt cx="95827" cy="141635"/>
              </a:xfrm>
            </p:grpSpPr>
            <p:sp>
              <p:nvSpPr>
                <p:cNvPr id="38" name="Forme libre 37"/>
                <p:cNvSpPr/>
                <p:nvPr/>
              </p:nvSpPr>
              <p:spPr>
                <a:xfrm>
                  <a:off x="5868144" y="692696"/>
                  <a:ext cx="95827" cy="95756"/>
                </a:xfrm>
                <a:custGeom>
                  <a:avLst/>
                  <a:gdLst>
                    <a:gd name="connsiteX0" fmla="*/ 46584 w 95827"/>
                    <a:gd name="connsiteY0" fmla="*/ 95738 h 95756"/>
                    <a:gd name="connsiteX1" fmla="*/ 559 w 95827"/>
                    <a:gd name="connsiteY1" fmla="*/ 55176 h 95756"/>
                    <a:gd name="connsiteX2" fmla="*/ 32235 w 95827"/>
                    <a:gd name="connsiteY2" fmla="*/ 2636 h 95756"/>
                    <a:gd name="connsiteX3" fmla="*/ 89622 w 95827"/>
                    <a:gd name="connsiteY3" fmla="*/ 24313 h 95756"/>
                    <a:gd name="connsiteX4" fmla="*/ 78582 w 95827"/>
                    <a:gd name="connsiteY4" fmla="*/ 84663 h 95756"/>
                    <a:gd name="connsiteX5" fmla="*/ 47914 w 95827"/>
                    <a:gd name="connsiteY5" fmla="*/ 47878 h 95756"/>
                    <a:gd name="connsiteX6" fmla="*/ 46584 w 95827"/>
                    <a:gd name="connsiteY6" fmla="*/ 95738 h 95756"/>
                    <a:gd name="connsiteX0" fmla="*/ 46584 w 95827"/>
                    <a:gd name="connsiteY0" fmla="*/ 95738 h 95756"/>
                    <a:gd name="connsiteX1" fmla="*/ 559 w 95827"/>
                    <a:gd name="connsiteY1" fmla="*/ 55176 h 95756"/>
                    <a:gd name="connsiteX2" fmla="*/ 32235 w 95827"/>
                    <a:gd name="connsiteY2" fmla="*/ 2636 h 95756"/>
                    <a:gd name="connsiteX3" fmla="*/ 89622 w 95827"/>
                    <a:gd name="connsiteY3" fmla="*/ 24313 h 95756"/>
                    <a:gd name="connsiteX4" fmla="*/ 78582 w 95827"/>
                    <a:gd name="connsiteY4" fmla="*/ 84663 h 95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27" h="95756" stroke="0" extrusionOk="0">
                      <a:moveTo>
                        <a:pt x="46584" y="95738"/>
                      </a:moveTo>
                      <a:cubicBezTo>
                        <a:pt x="23453" y="95096"/>
                        <a:pt x="4086" y="78028"/>
                        <a:pt x="559" y="55176"/>
                      </a:cubicBezTo>
                      <a:cubicBezTo>
                        <a:pt x="-2969" y="32316"/>
                        <a:pt x="10361" y="10204"/>
                        <a:pt x="32235" y="2636"/>
                      </a:cubicBezTo>
                      <a:cubicBezTo>
                        <a:pt x="54093" y="-4927"/>
                        <a:pt x="78237" y="4193"/>
                        <a:pt x="89622" y="24313"/>
                      </a:cubicBezTo>
                      <a:cubicBezTo>
                        <a:pt x="101018" y="44453"/>
                        <a:pt x="96371" y="69855"/>
                        <a:pt x="78582" y="84663"/>
                      </a:cubicBezTo>
                      <a:lnTo>
                        <a:pt x="47914" y="47878"/>
                      </a:lnTo>
                      <a:cubicBezTo>
                        <a:pt x="47471" y="63831"/>
                        <a:pt x="47027" y="79785"/>
                        <a:pt x="46584" y="95738"/>
                      </a:cubicBezTo>
                      <a:close/>
                    </a:path>
                    <a:path w="95827" h="95756" fill="none">
                      <a:moveTo>
                        <a:pt x="46584" y="95738"/>
                      </a:moveTo>
                      <a:cubicBezTo>
                        <a:pt x="23453" y="95096"/>
                        <a:pt x="4086" y="78028"/>
                        <a:pt x="559" y="55176"/>
                      </a:cubicBezTo>
                      <a:cubicBezTo>
                        <a:pt x="-2969" y="32316"/>
                        <a:pt x="10361" y="10204"/>
                        <a:pt x="32235" y="2636"/>
                      </a:cubicBezTo>
                      <a:cubicBezTo>
                        <a:pt x="54093" y="-4927"/>
                        <a:pt x="78237" y="4193"/>
                        <a:pt x="89622" y="24313"/>
                      </a:cubicBezTo>
                      <a:cubicBezTo>
                        <a:pt x="101018" y="44453"/>
                        <a:pt x="96371" y="69855"/>
                        <a:pt x="78582" y="84663"/>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dirty="0"/>
                </a:p>
              </p:txBody>
            </p:sp>
            <p:cxnSp>
              <p:nvCxnSpPr>
                <p:cNvPr id="40" name="Connecteur droit 39"/>
                <p:cNvCxnSpPr/>
                <p:nvPr/>
              </p:nvCxnSpPr>
              <p:spPr>
                <a:xfrm>
                  <a:off x="5913383" y="777957"/>
                  <a:ext cx="0" cy="563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5" name="Ellipse 44"/>
          <p:cNvSpPr>
            <a:spLocks noChangeAspect="1"/>
          </p:cNvSpPr>
          <p:nvPr/>
        </p:nvSpPr>
        <p:spPr>
          <a:xfrm>
            <a:off x="5544389" y="661281"/>
            <a:ext cx="291600" cy="291632"/>
          </a:xfrm>
          <a:prstGeom prst="ellipse">
            <a:avLst/>
          </a:prstGeom>
          <a:gradFill flip="none" rotWithShape="1">
            <a:gsLst>
              <a:gs pos="0">
                <a:srgbClr val="FFFF99"/>
              </a:gs>
              <a:gs pos="65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140482" y="4840506"/>
            <a:ext cx="9429784" cy="230327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142908" y="4417440"/>
            <a:ext cx="9429784" cy="42862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142908" y="2276872"/>
            <a:ext cx="9429784" cy="21362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685800" y="2242969"/>
            <a:ext cx="7772400" cy="1470025"/>
          </a:xfrm>
        </p:spPr>
        <p:txBody>
          <a:bodyPr>
            <a:noAutofit/>
          </a:bodyPr>
          <a:lstStyle/>
          <a:p>
            <a:r>
              <a:rPr lang="fr-BE" sz="3800" dirty="0" smtClean="0"/>
              <a:t/>
            </a:r>
            <a:br>
              <a:rPr lang="fr-BE" sz="3800" dirty="0" smtClean="0"/>
            </a:br>
            <a:r>
              <a:rPr lang="fr-BE" sz="3800" dirty="0" smtClean="0"/>
              <a:t>Canevas d’étude géotechnique pour la construction autour des puits de mine</a:t>
            </a:r>
            <a:endParaRPr lang="fr-BE" sz="3800" dirty="0"/>
          </a:p>
        </p:txBody>
      </p:sp>
      <p:pic>
        <p:nvPicPr>
          <p:cNvPr id="1027" name="Picture 3"/>
          <p:cNvPicPr>
            <a:picLocks noChangeAspect="1" noChangeArrowheads="1"/>
          </p:cNvPicPr>
          <p:nvPr/>
        </p:nvPicPr>
        <p:blipFill>
          <a:blip r:embed="rId4" cstate="print"/>
          <a:srcRect/>
          <a:stretch>
            <a:fillRect/>
          </a:stretch>
        </p:blipFill>
        <p:spPr bwMode="auto">
          <a:xfrm>
            <a:off x="6804248" y="264630"/>
            <a:ext cx="2051488" cy="1976018"/>
          </a:xfrm>
          <a:prstGeom prst="rect">
            <a:avLst/>
          </a:prstGeom>
          <a:noFill/>
          <a:ln w="9525">
            <a:noFill/>
            <a:miter lim="800000"/>
            <a:headEnd/>
            <a:tailEnd/>
          </a:ln>
        </p:spPr>
      </p:pic>
      <p:sp>
        <p:nvSpPr>
          <p:cNvPr id="10" name="Forme libre 9"/>
          <p:cNvSpPr/>
          <p:nvPr/>
        </p:nvSpPr>
        <p:spPr>
          <a:xfrm>
            <a:off x="6804248" y="266399"/>
            <a:ext cx="2088232" cy="592233"/>
          </a:xfrm>
          <a:custGeom>
            <a:avLst/>
            <a:gdLst>
              <a:gd name="connsiteX0" fmla="*/ 4433104 w 4444679"/>
              <a:gd name="connsiteY0" fmla="*/ 1273215 h 1273215"/>
              <a:gd name="connsiteX1" fmla="*/ 4444679 w 4444679"/>
              <a:gd name="connsiteY1" fmla="*/ 0 h 1273215"/>
              <a:gd name="connsiteX2" fmla="*/ 0 w 4444679"/>
              <a:gd name="connsiteY2" fmla="*/ 0 h 1273215"/>
              <a:gd name="connsiteX3" fmla="*/ 0 w 4444679"/>
              <a:gd name="connsiteY3" fmla="*/ 405114 h 1273215"/>
              <a:gd name="connsiteX4" fmla="*/ 474562 w 4444679"/>
              <a:gd name="connsiteY4" fmla="*/ 34724 h 1273215"/>
              <a:gd name="connsiteX5" fmla="*/ 3009418 w 4444679"/>
              <a:gd name="connsiteY5" fmla="*/ 23149 h 1273215"/>
              <a:gd name="connsiteX6" fmla="*/ 4433104 w 4444679"/>
              <a:gd name="connsiteY6" fmla="*/ 1273215 h 127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679" h="1273215">
                <a:moveTo>
                  <a:pt x="4433104" y="1273215"/>
                </a:moveTo>
                <a:lnTo>
                  <a:pt x="4444679" y="0"/>
                </a:lnTo>
                <a:lnTo>
                  <a:pt x="0" y="0"/>
                </a:lnTo>
                <a:lnTo>
                  <a:pt x="0" y="405114"/>
                </a:lnTo>
                <a:lnTo>
                  <a:pt x="474562" y="34724"/>
                </a:lnTo>
                <a:lnTo>
                  <a:pt x="3009418" y="23149"/>
                </a:lnTo>
                <a:lnTo>
                  <a:pt x="4433104" y="12732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Sous-titre 2"/>
          <p:cNvSpPr txBox="1">
            <a:spLocks/>
          </p:cNvSpPr>
          <p:nvPr/>
        </p:nvSpPr>
        <p:spPr>
          <a:xfrm>
            <a:off x="1373308" y="4363334"/>
            <a:ext cx="6400800" cy="60959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800" b="0" i="0" u="none" strike="noStrike" kern="1200" cap="none" spc="0" normalizeH="0" baseline="0" noProof="0" dirty="0" smtClean="0">
                <a:ln>
                  <a:noFill/>
                </a:ln>
                <a:solidFill>
                  <a:schemeClr val="tx1"/>
                </a:solidFill>
                <a:effectLst/>
                <a:uLnTx/>
                <a:uFillTx/>
                <a:latin typeface="+mn-lt"/>
                <a:ea typeface="+mn-ea"/>
                <a:cs typeface="+mn-cs"/>
              </a:rPr>
              <a:t>Beaujean Jean</a:t>
            </a:r>
            <a:endParaRPr kumimoji="0" lang="fr-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3" name="Picture 9" descr="Résultat de recherche d'images pour &quot;logo spw&quot;"/>
          <p:cNvPicPr>
            <a:picLocks noChangeAspect="1" noChangeArrowheads="1"/>
          </p:cNvPicPr>
          <p:nvPr/>
        </p:nvPicPr>
        <p:blipFill>
          <a:blip r:embed="rId5" cstate="print"/>
          <a:srcRect/>
          <a:stretch>
            <a:fillRect/>
          </a:stretch>
        </p:blipFill>
        <p:spPr bwMode="auto">
          <a:xfrm>
            <a:off x="253702" y="261739"/>
            <a:ext cx="3310186" cy="1655093"/>
          </a:xfrm>
          <a:prstGeom prst="rect">
            <a:avLst/>
          </a:prstGeom>
          <a:noFill/>
        </p:spPr>
      </p:pic>
      <p:pic>
        <p:nvPicPr>
          <p:cNvPr id="1035" name="Picture 11" descr="Résultat de recherche d'images pour &quot;logo DGO3&quot;"/>
          <p:cNvPicPr>
            <a:picLocks noChangeAspect="1" noChangeArrowheads="1"/>
          </p:cNvPicPr>
          <p:nvPr/>
        </p:nvPicPr>
        <p:blipFill>
          <a:blip r:embed="rId6" cstate="print"/>
          <a:srcRect/>
          <a:stretch>
            <a:fillRect/>
          </a:stretch>
        </p:blipFill>
        <p:spPr bwMode="auto">
          <a:xfrm>
            <a:off x="1691680" y="-531440"/>
            <a:ext cx="3239269" cy="3239269"/>
          </a:xfrm>
          <a:prstGeom prst="rect">
            <a:avLst/>
          </a:prstGeom>
          <a:noFill/>
        </p:spPr>
      </p:pic>
      <p:sp>
        <p:nvSpPr>
          <p:cNvPr id="19" name="ZoneTexte 18"/>
          <p:cNvSpPr txBox="1"/>
          <p:nvPr/>
        </p:nvSpPr>
        <p:spPr>
          <a:xfrm>
            <a:off x="2647240" y="6241034"/>
            <a:ext cx="3946786" cy="369332"/>
          </a:xfrm>
          <a:prstGeom prst="rect">
            <a:avLst/>
          </a:prstGeom>
          <a:noFill/>
        </p:spPr>
        <p:txBody>
          <a:bodyPr wrap="none" rtlCol="0">
            <a:spAutoFit/>
          </a:bodyPr>
          <a:lstStyle/>
          <a:p>
            <a:r>
              <a:rPr lang="fr-BE" dirty="0" smtClean="0">
                <a:hlinkClick r:id="rId7"/>
              </a:rPr>
              <a:t>Contact.mines.dgarne@spw.wallonie.be</a:t>
            </a:r>
            <a:endParaRPr lang="fr-BE" dirty="0"/>
          </a:p>
        </p:txBody>
      </p:sp>
      <p:sp>
        <p:nvSpPr>
          <p:cNvPr id="20" name="ZoneTexte 19"/>
          <p:cNvSpPr txBox="1"/>
          <p:nvPr/>
        </p:nvSpPr>
        <p:spPr>
          <a:xfrm>
            <a:off x="3707904" y="6588060"/>
            <a:ext cx="1829668" cy="369332"/>
          </a:xfrm>
          <a:prstGeom prst="rect">
            <a:avLst/>
          </a:prstGeom>
          <a:noFill/>
        </p:spPr>
        <p:txBody>
          <a:bodyPr wrap="none" rtlCol="0">
            <a:spAutoFit/>
          </a:bodyPr>
          <a:lstStyle/>
          <a:p>
            <a:r>
              <a:rPr lang="fr-BE" dirty="0" smtClean="0">
                <a:solidFill>
                  <a:schemeClr val="bg1"/>
                </a:solidFill>
              </a:rPr>
              <a:t>Tel.: 081 33 61 36</a:t>
            </a:r>
            <a:endParaRPr lang="fr-BE" dirty="0">
              <a:solidFill>
                <a:schemeClr val="bg1"/>
              </a:solidFill>
            </a:endParaRPr>
          </a:p>
        </p:txBody>
      </p:sp>
      <p:sp>
        <p:nvSpPr>
          <p:cNvPr id="3" name="Sous-titre 2"/>
          <p:cNvSpPr>
            <a:spLocks noGrp="1"/>
          </p:cNvSpPr>
          <p:nvPr>
            <p:ph type="subTitle" idx="1"/>
          </p:nvPr>
        </p:nvSpPr>
        <p:spPr>
          <a:xfrm>
            <a:off x="1403648" y="4941168"/>
            <a:ext cx="6400800" cy="1752600"/>
          </a:xfrm>
        </p:spPr>
        <p:txBody>
          <a:bodyPr>
            <a:normAutofit/>
          </a:bodyPr>
          <a:lstStyle/>
          <a:p>
            <a:r>
              <a:rPr lang="fr-BE" sz="2400" dirty="0" smtClean="0">
                <a:solidFill>
                  <a:schemeClr val="bg1"/>
                </a:solidFill>
              </a:rPr>
              <a:t>DGO3 DEE DRIGM</a:t>
            </a:r>
          </a:p>
          <a:p>
            <a:r>
              <a:rPr lang="fr-BE" sz="2400" dirty="0" smtClean="0">
                <a:solidFill>
                  <a:schemeClr val="bg1"/>
                </a:solidFill>
              </a:rPr>
              <a:t>Cellule Mines </a:t>
            </a:r>
          </a:p>
          <a:p>
            <a:r>
              <a:rPr lang="fr-BE" sz="2400" dirty="0" smtClean="0">
                <a:solidFill>
                  <a:schemeClr val="bg1"/>
                </a:solidFill>
              </a:rPr>
              <a:t>Wallonie</a:t>
            </a:r>
            <a:endParaRPr lang="fr-BE" sz="2400" dirty="0">
              <a:solidFill>
                <a:schemeClr val="bg1"/>
              </a:solidFill>
            </a:endParaRPr>
          </a:p>
        </p:txBody>
      </p:sp>
      <p:sp>
        <p:nvSpPr>
          <p:cNvPr id="50" name="Ellipse 49"/>
          <p:cNvSpPr/>
          <p:nvPr/>
        </p:nvSpPr>
        <p:spPr>
          <a:xfrm>
            <a:off x="5555058" y="862958"/>
            <a:ext cx="98057" cy="98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Arc plein 50"/>
          <p:cNvSpPr/>
          <p:nvPr/>
        </p:nvSpPr>
        <p:spPr>
          <a:xfrm rot="13291241">
            <a:off x="5298747" y="404664"/>
            <a:ext cx="784371" cy="784370"/>
          </a:xfrm>
          <a:prstGeom prst="blockArc">
            <a:avLst>
              <a:gd name="adj1" fmla="val 13428404"/>
              <a:gd name="adj2" fmla="val 18330609"/>
              <a:gd name="adj3" fmla="val 297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4" name="Bouée 13"/>
          <p:cNvSpPr/>
          <p:nvPr/>
        </p:nvSpPr>
        <p:spPr>
          <a:xfrm>
            <a:off x="5292080" y="412207"/>
            <a:ext cx="784458" cy="784457"/>
          </a:xfrm>
          <a:prstGeom prst="donut">
            <a:avLst>
              <a:gd name="adj" fmla="val 31247"/>
            </a:avLst>
          </a:prstGeom>
          <a:gradFill flip="none" rotWithShape="1">
            <a:gsLst>
              <a:gs pos="10000">
                <a:srgbClr val="FFFF99">
                  <a:alpha val="34000"/>
                </a:srgbClr>
              </a:gs>
              <a:gs pos="74000">
                <a:srgbClr val="081422"/>
              </a:gs>
            </a:gsLst>
            <a:path path="circle">
              <a:fillToRect l="50000" t="50000" r="50000" b="50000"/>
            </a:path>
            <a:tileRect/>
          </a:gra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ZoneTexte 38"/>
          <p:cNvSpPr txBox="1"/>
          <p:nvPr/>
        </p:nvSpPr>
        <p:spPr>
          <a:xfrm>
            <a:off x="5251272" y="1228284"/>
            <a:ext cx="1375698" cy="615553"/>
          </a:xfrm>
          <a:prstGeom prst="rect">
            <a:avLst/>
          </a:prstGeom>
          <a:noFill/>
        </p:spPr>
        <p:txBody>
          <a:bodyPr wrap="none" rtlCol="0">
            <a:spAutoFit/>
          </a:bodyPr>
          <a:lstStyle/>
          <a:p>
            <a:r>
              <a:rPr lang="fr-BE" sz="1700" dirty="0" smtClean="0"/>
              <a:t>Cellule Mines</a:t>
            </a:r>
          </a:p>
          <a:p>
            <a:pPr algn="ctr"/>
            <a:r>
              <a:rPr lang="fr-BE" sz="1700" b="1" dirty="0" smtClean="0"/>
              <a:t>Wallonie</a:t>
            </a:r>
            <a:endParaRPr lang="fr-BE" sz="1700" b="1" dirty="0"/>
          </a:p>
        </p:txBody>
      </p:sp>
      <p:sp>
        <p:nvSpPr>
          <p:cNvPr id="41" name="Forme libre 40"/>
          <p:cNvSpPr/>
          <p:nvPr/>
        </p:nvSpPr>
        <p:spPr>
          <a:xfrm>
            <a:off x="5416062" y="885625"/>
            <a:ext cx="223804" cy="236593"/>
          </a:xfrm>
          <a:custGeom>
            <a:avLst/>
            <a:gdLst>
              <a:gd name="connsiteX0" fmla="*/ 140676 w 223804"/>
              <a:gd name="connsiteY0" fmla="*/ 0 h 236593"/>
              <a:gd name="connsiteX1" fmla="*/ 0 w 223804"/>
              <a:gd name="connsiteY1" fmla="*/ 198227 h 236593"/>
              <a:gd name="connsiteX2" fmla="*/ 41563 w 223804"/>
              <a:gd name="connsiteY2" fmla="*/ 236593 h 236593"/>
              <a:gd name="connsiteX3" fmla="*/ 223804 w 223804"/>
              <a:gd name="connsiteY3" fmla="*/ 57550 h 236593"/>
              <a:gd name="connsiteX4" fmla="*/ 140676 w 223804"/>
              <a:gd name="connsiteY4" fmla="*/ 0 h 23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04" h="236593">
                <a:moveTo>
                  <a:pt x="140676" y="0"/>
                </a:moveTo>
                <a:lnTo>
                  <a:pt x="0" y="198227"/>
                </a:lnTo>
                <a:lnTo>
                  <a:pt x="41563" y="236593"/>
                </a:lnTo>
                <a:lnTo>
                  <a:pt x="223804" y="57550"/>
                </a:lnTo>
                <a:lnTo>
                  <a:pt x="140676" y="0"/>
                </a:lnTo>
                <a:close/>
              </a:path>
            </a:pathLst>
          </a:custGeom>
          <a:gradFill>
            <a:gsLst>
              <a:gs pos="0">
                <a:schemeClr val="bg1">
                  <a:alpha val="0"/>
                </a:schemeClr>
              </a:gs>
              <a:gs pos="55000">
                <a:srgbClr val="0B192B">
                  <a:alpha val="5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Espace réservé du numéro de diapositive 47"/>
          <p:cNvSpPr>
            <a:spLocks noGrp="1"/>
          </p:cNvSpPr>
          <p:nvPr>
            <p:ph type="sldNum" sz="quarter" idx="12"/>
          </p:nvPr>
        </p:nvSpPr>
        <p:spPr/>
        <p:txBody>
          <a:bodyPr/>
          <a:lstStyle/>
          <a:p>
            <a:fld id="{74EF6541-E2B0-4EFA-A85B-A11FC5D2612C}" type="slidenum">
              <a:rPr lang="fr-BE" smtClean="0"/>
              <a:pPr/>
              <a:t>1</a:t>
            </a:fld>
            <a:endParaRPr lang="fr-BE"/>
          </a:p>
        </p:txBody>
      </p:sp>
      <p:sp>
        <p:nvSpPr>
          <p:cNvPr id="52" name="Rectangle 51"/>
          <p:cNvSpPr/>
          <p:nvPr/>
        </p:nvSpPr>
        <p:spPr>
          <a:xfrm>
            <a:off x="-540568" y="4941168"/>
            <a:ext cx="10369152" cy="2304256"/>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0" name="Forme en L 69"/>
          <p:cNvSpPr>
            <a:spLocks/>
          </p:cNvSpPr>
          <p:nvPr/>
        </p:nvSpPr>
        <p:spPr>
          <a:xfrm rot="18898368">
            <a:off x="6465203" y="759657"/>
            <a:ext cx="87829" cy="108847"/>
          </a:xfrm>
          <a:prstGeom prst="corner">
            <a:avLst>
              <a:gd name="adj1" fmla="val 7566"/>
              <a:gd name="adj2" fmla="val 10431"/>
            </a:avLst>
          </a:prstGeom>
          <a:solidFill>
            <a:srgbClr val="F20000"/>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Sous-titre 2"/>
          <p:cNvSpPr txBox="1">
            <a:spLocks/>
          </p:cNvSpPr>
          <p:nvPr/>
        </p:nvSpPr>
        <p:spPr>
          <a:xfrm>
            <a:off x="2555776" y="3933056"/>
            <a:ext cx="4104456" cy="60959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BE" sz="2000" i="1" dirty="0" smtClean="0">
                <a:solidFill>
                  <a:schemeClr val="bg1">
                    <a:lumMod val="65000"/>
                  </a:schemeClr>
                </a:solidFill>
              </a:rPr>
              <a:t>9 novembre 2016 Namur</a:t>
            </a:r>
            <a:endParaRPr kumimoji="0" lang="fr-BE" sz="2400" b="0" i="1"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custDataLst>
      <p:tags r:id="rId1"/>
    </p:custDataLst>
  </p:cSld>
  <p:clrMapOvr>
    <a:masterClrMapping/>
  </p:clrMapOvr>
  <p:transition advTm="921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7164288" y="3367040"/>
            <a:ext cx="801740" cy="1000229"/>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Rectangle 73"/>
          <p:cNvSpPr/>
          <p:nvPr/>
        </p:nvSpPr>
        <p:spPr>
          <a:xfrm>
            <a:off x="4283968" y="4797152"/>
            <a:ext cx="792088" cy="1008112"/>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3" name="Forme libre 62"/>
          <p:cNvSpPr/>
          <p:nvPr/>
        </p:nvSpPr>
        <p:spPr>
          <a:xfrm>
            <a:off x="4283968" y="2564904"/>
            <a:ext cx="801740" cy="1000229"/>
          </a:xfrm>
          <a:custGeom>
            <a:avLst/>
            <a:gdLst>
              <a:gd name="connsiteX0" fmla="*/ 0 w 801384"/>
              <a:gd name="connsiteY0" fmla="*/ 20548 h 1017142"/>
              <a:gd name="connsiteX1" fmla="*/ 10274 w 801384"/>
              <a:gd name="connsiteY1" fmla="*/ 1006867 h 1017142"/>
              <a:gd name="connsiteX2" fmla="*/ 113015 w 801384"/>
              <a:gd name="connsiteY2" fmla="*/ 965771 h 1017142"/>
              <a:gd name="connsiteX3" fmla="*/ 380143 w 801384"/>
              <a:gd name="connsiteY3" fmla="*/ 924674 h 1017142"/>
              <a:gd name="connsiteX4" fmla="*/ 606175 w 801384"/>
              <a:gd name="connsiteY4" fmla="*/ 945222 h 1017142"/>
              <a:gd name="connsiteX5" fmla="*/ 801384 w 801384"/>
              <a:gd name="connsiteY5" fmla="*/ 1017142 h 1017142"/>
              <a:gd name="connsiteX6" fmla="*/ 791110 w 801384"/>
              <a:gd name="connsiteY6" fmla="*/ 0 h 1017142"/>
              <a:gd name="connsiteX7" fmla="*/ 0 w 801384"/>
              <a:gd name="connsiteY7" fmla="*/ 20548 h 1017142"/>
              <a:gd name="connsiteX0" fmla="*/ 0 w 801740"/>
              <a:gd name="connsiteY0" fmla="*/ 16913 h 1017142"/>
              <a:gd name="connsiteX1" fmla="*/ 10630 w 801740"/>
              <a:gd name="connsiteY1" fmla="*/ 1006867 h 1017142"/>
              <a:gd name="connsiteX2" fmla="*/ 113371 w 801740"/>
              <a:gd name="connsiteY2" fmla="*/ 965771 h 1017142"/>
              <a:gd name="connsiteX3" fmla="*/ 380499 w 801740"/>
              <a:gd name="connsiteY3" fmla="*/ 924674 h 1017142"/>
              <a:gd name="connsiteX4" fmla="*/ 606531 w 801740"/>
              <a:gd name="connsiteY4" fmla="*/ 945222 h 1017142"/>
              <a:gd name="connsiteX5" fmla="*/ 801740 w 801740"/>
              <a:gd name="connsiteY5" fmla="*/ 1017142 h 1017142"/>
              <a:gd name="connsiteX6" fmla="*/ 791466 w 801740"/>
              <a:gd name="connsiteY6" fmla="*/ 0 h 1017142"/>
              <a:gd name="connsiteX7" fmla="*/ 0 w 801740"/>
              <a:gd name="connsiteY7" fmla="*/ 16913 h 1017142"/>
              <a:gd name="connsiteX0" fmla="*/ 0 w 801740"/>
              <a:gd name="connsiteY0" fmla="*/ 0 h 1000229"/>
              <a:gd name="connsiteX1" fmla="*/ 10630 w 801740"/>
              <a:gd name="connsiteY1" fmla="*/ 989954 h 1000229"/>
              <a:gd name="connsiteX2" fmla="*/ 113371 w 801740"/>
              <a:gd name="connsiteY2" fmla="*/ 948858 h 1000229"/>
              <a:gd name="connsiteX3" fmla="*/ 380499 w 801740"/>
              <a:gd name="connsiteY3" fmla="*/ 907761 h 1000229"/>
              <a:gd name="connsiteX4" fmla="*/ 606531 w 801740"/>
              <a:gd name="connsiteY4" fmla="*/ 928309 h 1000229"/>
              <a:gd name="connsiteX5" fmla="*/ 801740 w 801740"/>
              <a:gd name="connsiteY5" fmla="*/ 1000229 h 1000229"/>
              <a:gd name="connsiteX6" fmla="*/ 792088 w 801740"/>
              <a:gd name="connsiteY6" fmla="*/ 0 h 1000229"/>
              <a:gd name="connsiteX7" fmla="*/ 0 w 801740"/>
              <a:gd name="connsiteY7" fmla="*/ 0 h 100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740" h="1000229">
                <a:moveTo>
                  <a:pt x="0" y="0"/>
                </a:moveTo>
                <a:lnTo>
                  <a:pt x="10630" y="989954"/>
                </a:lnTo>
                <a:lnTo>
                  <a:pt x="113371" y="948858"/>
                </a:lnTo>
                <a:lnTo>
                  <a:pt x="380499" y="907761"/>
                </a:lnTo>
                <a:lnTo>
                  <a:pt x="606531" y="928309"/>
                </a:lnTo>
                <a:lnTo>
                  <a:pt x="801740" y="1000229"/>
                </a:lnTo>
                <a:cubicBezTo>
                  <a:pt x="798523" y="666819"/>
                  <a:pt x="795305" y="333410"/>
                  <a:pt x="792088" y="0"/>
                </a:cubicBezTo>
                <a:lnTo>
                  <a:pt x="0" y="0"/>
                </a:lnTo>
                <a:close/>
              </a:path>
            </a:pathLst>
          </a:cu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1331640" y="2567924"/>
            <a:ext cx="792088" cy="3240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Connecteur droit 6"/>
          <p:cNvCxnSpPr/>
          <p:nvPr/>
        </p:nvCxnSpPr>
        <p:spPr>
          <a:xfrm>
            <a:off x="395536" y="2564904"/>
            <a:ext cx="2736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275796" y="256490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419812" y="256490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563828" y="256490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707844" y="256490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851860" y="256490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995876" y="256490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83968" y="2564904"/>
            <a:ext cx="792088"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Connecteur droit 16"/>
          <p:cNvCxnSpPr/>
          <p:nvPr/>
        </p:nvCxnSpPr>
        <p:spPr>
          <a:xfrm>
            <a:off x="3347864" y="2561884"/>
            <a:ext cx="2736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3228124"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3372140"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3516156"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660172"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804188"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3948204"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123728" y="5445224"/>
            <a:ext cx="108012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p:nvSpPr>
        <p:spPr>
          <a:xfrm>
            <a:off x="2123728" y="4005064"/>
            <a:ext cx="108012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27"/>
          <p:cNvSpPr/>
          <p:nvPr/>
        </p:nvSpPr>
        <p:spPr>
          <a:xfrm>
            <a:off x="251520" y="4005064"/>
            <a:ext cx="108012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Rectangle 28"/>
          <p:cNvSpPr/>
          <p:nvPr/>
        </p:nvSpPr>
        <p:spPr>
          <a:xfrm>
            <a:off x="7164288" y="2564904"/>
            <a:ext cx="792088"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0" name="Connecteur droit 29"/>
          <p:cNvCxnSpPr/>
          <p:nvPr/>
        </p:nvCxnSpPr>
        <p:spPr>
          <a:xfrm>
            <a:off x="6228184" y="2561884"/>
            <a:ext cx="2736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6108444"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6252460"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6396476"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6540492"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6684508"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6828524"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69938" y="4032139"/>
            <a:ext cx="108012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0" name="Rectangle 49"/>
          <p:cNvSpPr/>
          <p:nvPr/>
        </p:nvSpPr>
        <p:spPr>
          <a:xfrm>
            <a:off x="755576" y="4031959"/>
            <a:ext cx="108012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Rectangle 50"/>
          <p:cNvSpPr/>
          <p:nvPr/>
        </p:nvSpPr>
        <p:spPr>
          <a:xfrm>
            <a:off x="1979712" y="5472119"/>
            <a:ext cx="108012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36"/>
          <p:cNvSpPr/>
          <p:nvPr/>
        </p:nvSpPr>
        <p:spPr>
          <a:xfrm>
            <a:off x="1331640" y="2564904"/>
            <a:ext cx="792088" cy="324036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Triangle rectangle 37"/>
          <p:cNvSpPr/>
          <p:nvPr/>
        </p:nvSpPr>
        <p:spPr>
          <a:xfrm>
            <a:off x="2123728" y="4005064"/>
            <a:ext cx="360040" cy="360040"/>
          </a:xfrm>
          <a:prstGeom prst="rtTriangl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Triangle rectangle 38"/>
          <p:cNvSpPr/>
          <p:nvPr/>
        </p:nvSpPr>
        <p:spPr>
          <a:xfrm>
            <a:off x="2123728" y="5445224"/>
            <a:ext cx="360040" cy="360040"/>
          </a:xfrm>
          <a:prstGeom prst="rtTriangl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Triangle rectangle 39"/>
          <p:cNvSpPr/>
          <p:nvPr/>
        </p:nvSpPr>
        <p:spPr>
          <a:xfrm flipH="1">
            <a:off x="971600" y="4005064"/>
            <a:ext cx="360040" cy="360040"/>
          </a:xfrm>
          <a:prstGeom prst="rtTriangl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Rectangle 40"/>
          <p:cNvSpPr/>
          <p:nvPr/>
        </p:nvSpPr>
        <p:spPr>
          <a:xfrm>
            <a:off x="1331640" y="2924944"/>
            <a:ext cx="792088" cy="288032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Triangle rectangle 44"/>
          <p:cNvSpPr/>
          <p:nvPr/>
        </p:nvSpPr>
        <p:spPr>
          <a:xfrm>
            <a:off x="2123728" y="4005064"/>
            <a:ext cx="720080" cy="360040"/>
          </a:xfrm>
          <a:prstGeom prst="rtTriangl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riangle rectangle 45"/>
          <p:cNvSpPr/>
          <p:nvPr/>
        </p:nvSpPr>
        <p:spPr>
          <a:xfrm>
            <a:off x="2123728" y="5445224"/>
            <a:ext cx="1008112" cy="360040"/>
          </a:xfrm>
          <a:prstGeom prst="rtTriangl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Triangle rectangle 46"/>
          <p:cNvSpPr/>
          <p:nvPr/>
        </p:nvSpPr>
        <p:spPr>
          <a:xfrm flipH="1">
            <a:off x="611560" y="4005064"/>
            <a:ext cx="720080" cy="360040"/>
          </a:xfrm>
          <a:prstGeom prst="rtTriangl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ZoneTexte 51"/>
          <p:cNvSpPr txBox="1"/>
          <p:nvPr/>
        </p:nvSpPr>
        <p:spPr>
          <a:xfrm>
            <a:off x="1283238" y="2924944"/>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53" name="ZoneTexte 52"/>
          <p:cNvSpPr txBox="1"/>
          <p:nvPr/>
        </p:nvSpPr>
        <p:spPr>
          <a:xfrm>
            <a:off x="1268140" y="5013176"/>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55" name="ZoneTexte 54"/>
          <p:cNvSpPr txBox="1"/>
          <p:nvPr/>
        </p:nvSpPr>
        <p:spPr>
          <a:xfrm>
            <a:off x="2051720" y="5110584"/>
            <a:ext cx="1241815" cy="369332"/>
          </a:xfrm>
          <a:prstGeom prst="rect">
            <a:avLst/>
          </a:prstGeom>
          <a:noFill/>
        </p:spPr>
        <p:txBody>
          <a:bodyPr wrap="none" rtlCol="0">
            <a:spAutoFit/>
          </a:bodyPr>
          <a:lstStyle/>
          <a:p>
            <a:r>
              <a:rPr lang="fr-BE" i="1" dirty="0" smtClean="0"/>
              <a:t>accrochage</a:t>
            </a:r>
            <a:endParaRPr lang="fr-BE" i="1" dirty="0"/>
          </a:p>
        </p:txBody>
      </p:sp>
      <p:sp>
        <p:nvSpPr>
          <p:cNvPr id="56" name="ZoneTexte 55"/>
          <p:cNvSpPr txBox="1"/>
          <p:nvPr/>
        </p:nvSpPr>
        <p:spPr>
          <a:xfrm>
            <a:off x="141412" y="3670424"/>
            <a:ext cx="1241815" cy="369332"/>
          </a:xfrm>
          <a:prstGeom prst="rect">
            <a:avLst/>
          </a:prstGeom>
          <a:noFill/>
        </p:spPr>
        <p:txBody>
          <a:bodyPr wrap="none" rtlCol="0">
            <a:spAutoFit/>
          </a:bodyPr>
          <a:lstStyle/>
          <a:p>
            <a:r>
              <a:rPr lang="fr-BE" i="1" dirty="0" smtClean="0"/>
              <a:t>accrochage</a:t>
            </a:r>
            <a:endParaRPr lang="fr-BE" i="1" dirty="0"/>
          </a:p>
        </p:txBody>
      </p:sp>
      <p:sp>
        <p:nvSpPr>
          <p:cNvPr id="57" name="ZoneTexte 56"/>
          <p:cNvSpPr txBox="1"/>
          <p:nvPr/>
        </p:nvSpPr>
        <p:spPr>
          <a:xfrm>
            <a:off x="1157480" y="2204864"/>
            <a:ext cx="1172693" cy="369332"/>
          </a:xfrm>
          <a:prstGeom prst="rect">
            <a:avLst/>
          </a:prstGeom>
          <a:noFill/>
        </p:spPr>
        <p:txBody>
          <a:bodyPr wrap="none" rtlCol="0">
            <a:spAutoFit/>
          </a:bodyPr>
          <a:lstStyle/>
          <a:p>
            <a:r>
              <a:rPr lang="fr-BE" i="1" dirty="0" smtClean="0"/>
              <a:t>Tassement</a:t>
            </a:r>
          </a:p>
        </p:txBody>
      </p:sp>
      <p:sp>
        <p:nvSpPr>
          <p:cNvPr id="58" name="ZoneTexte 57"/>
          <p:cNvSpPr txBox="1"/>
          <p:nvPr/>
        </p:nvSpPr>
        <p:spPr>
          <a:xfrm>
            <a:off x="539552" y="5949280"/>
            <a:ext cx="2542812" cy="369332"/>
          </a:xfrm>
          <a:prstGeom prst="rect">
            <a:avLst/>
          </a:prstGeom>
          <a:noFill/>
        </p:spPr>
        <p:txBody>
          <a:bodyPr wrap="none" rtlCol="0">
            <a:spAutoFit/>
          </a:bodyPr>
          <a:lstStyle/>
          <a:p>
            <a:r>
              <a:rPr lang="fr-BE" i="1" dirty="0" smtClean="0"/>
              <a:t>Fermeture d’accrochage?</a:t>
            </a:r>
          </a:p>
        </p:txBody>
      </p:sp>
      <p:sp>
        <p:nvSpPr>
          <p:cNvPr id="59" name="Rectangle 58"/>
          <p:cNvSpPr/>
          <p:nvPr/>
        </p:nvSpPr>
        <p:spPr>
          <a:xfrm>
            <a:off x="1331640" y="2572588"/>
            <a:ext cx="792088" cy="352356"/>
          </a:xfrm>
          <a:prstGeom prst="rect">
            <a:avLst/>
          </a:prstGeom>
          <a:gradFill flip="none" rotWithShape="1">
            <a:gsLst>
              <a:gs pos="10000">
                <a:srgbClr val="FF0000">
                  <a:alpha val="56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ZoneTexte 59"/>
          <p:cNvSpPr txBox="1"/>
          <p:nvPr/>
        </p:nvSpPr>
        <p:spPr>
          <a:xfrm>
            <a:off x="1395964" y="2564904"/>
            <a:ext cx="628698" cy="369332"/>
          </a:xfrm>
          <a:prstGeom prst="rect">
            <a:avLst/>
          </a:prstGeom>
          <a:noFill/>
        </p:spPr>
        <p:txBody>
          <a:bodyPr wrap="none" rtlCol="0">
            <a:spAutoFit/>
          </a:bodyPr>
          <a:lstStyle/>
          <a:p>
            <a:r>
              <a:rPr lang="fr-BE" i="1" dirty="0" smtClean="0">
                <a:solidFill>
                  <a:schemeClr val="bg1"/>
                </a:solidFill>
              </a:rPr>
              <a:t>VIDE</a:t>
            </a:r>
          </a:p>
        </p:txBody>
      </p:sp>
      <p:sp>
        <p:nvSpPr>
          <p:cNvPr id="62" name="Arc plein 61"/>
          <p:cNvSpPr/>
          <p:nvPr/>
        </p:nvSpPr>
        <p:spPr>
          <a:xfrm>
            <a:off x="4283968" y="3429000"/>
            <a:ext cx="792088" cy="288032"/>
          </a:xfrm>
          <a:prstGeom prst="blockArc">
            <a:avLst>
              <a:gd name="adj1" fmla="val 10800000"/>
              <a:gd name="adj2" fmla="val 21597542"/>
              <a:gd name="adj3" fmla="val 3110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4" name="ZoneTexte 63"/>
          <p:cNvSpPr txBox="1"/>
          <p:nvPr/>
        </p:nvSpPr>
        <p:spPr>
          <a:xfrm>
            <a:off x="5076056" y="3501008"/>
            <a:ext cx="1661545" cy="646331"/>
          </a:xfrm>
          <a:prstGeom prst="rect">
            <a:avLst/>
          </a:prstGeom>
          <a:noFill/>
        </p:spPr>
        <p:txBody>
          <a:bodyPr wrap="none" rtlCol="0">
            <a:spAutoFit/>
          </a:bodyPr>
          <a:lstStyle/>
          <a:p>
            <a:r>
              <a:rPr lang="fr-BE" i="1" dirty="0" smtClean="0"/>
              <a:t>Plate-cuve</a:t>
            </a:r>
          </a:p>
          <a:p>
            <a:r>
              <a:rPr lang="fr-BE" i="1" dirty="0" smtClean="0"/>
              <a:t>Voûte en brique</a:t>
            </a:r>
            <a:endParaRPr lang="fr-BE" i="1" dirty="0"/>
          </a:p>
        </p:txBody>
      </p:sp>
      <p:sp>
        <p:nvSpPr>
          <p:cNvPr id="65" name="ZoneTexte 64"/>
          <p:cNvSpPr txBox="1"/>
          <p:nvPr/>
        </p:nvSpPr>
        <p:spPr>
          <a:xfrm>
            <a:off x="4222008" y="2790976"/>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66" name="Forme libre 65"/>
          <p:cNvSpPr/>
          <p:nvPr/>
        </p:nvSpPr>
        <p:spPr>
          <a:xfrm>
            <a:off x="4499992" y="5714829"/>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7" name="Forme libre 66"/>
          <p:cNvSpPr/>
          <p:nvPr/>
        </p:nvSpPr>
        <p:spPr>
          <a:xfrm rot="16200000">
            <a:off x="4397839"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8" name="Forme libre 67"/>
          <p:cNvSpPr/>
          <p:nvPr/>
        </p:nvSpPr>
        <p:spPr>
          <a:xfrm rot="5400000" flipV="1">
            <a:off x="4613863"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Forme libre 68"/>
          <p:cNvSpPr/>
          <p:nvPr/>
        </p:nvSpPr>
        <p:spPr>
          <a:xfrm rot="5400000" flipH="1">
            <a:off x="4829887"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0" name="Forme libre 69"/>
          <p:cNvSpPr/>
          <p:nvPr/>
        </p:nvSpPr>
        <p:spPr>
          <a:xfrm rot="10800000">
            <a:off x="4757879"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Forme libre 70"/>
          <p:cNvSpPr/>
          <p:nvPr/>
        </p:nvSpPr>
        <p:spPr>
          <a:xfrm rot="16200000">
            <a:off x="4901895"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Forme libre 71"/>
          <p:cNvSpPr/>
          <p:nvPr/>
        </p:nvSpPr>
        <p:spPr>
          <a:xfrm rot="16200000">
            <a:off x="4351730" y="5643726"/>
            <a:ext cx="80444" cy="21596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5" name="ZoneTexte 74"/>
          <p:cNvSpPr txBox="1"/>
          <p:nvPr/>
        </p:nvSpPr>
        <p:spPr>
          <a:xfrm>
            <a:off x="4232056" y="5013176"/>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76" name="ZoneTexte 75"/>
          <p:cNvSpPr txBox="1"/>
          <p:nvPr/>
        </p:nvSpPr>
        <p:spPr>
          <a:xfrm>
            <a:off x="5148064" y="5413714"/>
            <a:ext cx="1661545" cy="646331"/>
          </a:xfrm>
          <a:prstGeom prst="rect">
            <a:avLst/>
          </a:prstGeom>
          <a:noFill/>
        </p:spPr>
        <p:txBody>
          <a:bodyPr wrap="none" rtlCol="0">
            <a:spAutoFit/>
          </a:bodyPr>
          <a:lstStyle/>
          <a:p>
            <a:r>
              <a:rPr lang="fr-BE" i="1" dirty="0" smtClean="0"/>
              <a:t>Plate-cuve</a:t>
            </a:r>
          </a:p>
          <a:p>
            <a:r>
              <a:rPr lang="fr-BE" i="1" dirty="0" smtClean="0"/>
              <a:t>Voûte en brique</a:t>
            </a:r>
            <a:endParaRPr lang="fr-BE" i="1" dirty="0"/>
          </a:p>
        </p:txBody>
      </p:sp>
      <p:sp>
        <p:nvSpPr>
          <p:cNvPr id="77" name="Rectangle 76"/>
          <p:cNvSpPr/>
          <p:nvPr/>
        </p:nvSpPr>
        <p:spPr>
          <a:xfrm>
            <a:off x="4291652" y="2564904"/>
            <a:ext cx="792088" cy="2232248"/>
          </a:xfrm>
          <a:prstGeom prst="rect">
            <a:avLst/>
          </a:prstGeom>
          <a:gradFill flip="none" rotWithShape="1">
            <a:gsLst>
              <a:gs pos="10000">
                <a:srgbClr val="FF0000">
                  <a:alpha val="56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8" name="ZoneTexte 77"/>
          <p:cNvSpPr txBox="1"/>
          <p:nvPr/>
        </p:nvSpPr>
        <p:spPr>
          <a:xfrm>
            <a:off x="4355976" y="4437112"/>
            <a:ext cx="628698" cy="369332"/>
          </a:xfrm>
          <a:prstGeom prst="rect">
            <a:avLst/>
          </a:prstGeom>
          <a:noFill/>
        </p:spPr>
        <p:txBody>
          <a:bodyPr wrap="none" rtlCol="0">
            <a:spAutoFit/>
          </a:bodyPr>
          <a:lstStyle/>
          <a:p>
            <a:r>
              <a:rPr lang="fr-BE" i="1" dirty="0" smtClean="0">
                <a:solidFill>
                  <a:schemeClr val="bg1"/>
                </a:solidFill>
              </a:rPr>
              <a:t>VIDE</a:t>
            </a:r>
          </a:p>
        </p:txBody>
      </p:sp>
      <p:sp>
        <p:nvSpPr>
          <p:cNvPr id="79" name="Rectangle 78"/>
          <p:cNvSpPr/>
          <p:nvPr/>
        </p:nvSpPr>
        <p:spPr>
          <a:xfrm>
            <a:off x="7164288" y="4797152"/>
            <a:ext cx="792088" cy="1008112"/>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0" name="Rectangle 79"/>
          <p:cNvSpPr/>
          <p:nvPr/>
        </p:nvSpPr>
        <p:spPr>
          <a:xfrm>
            <a:off x="7164288" y="2564904"/>
            <a:ext cx="801740" cy="1000229"/>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1" name="Rectangle 80"/>
          <p:cNvSpPr/>
          <p:nvPr/>
        </p:nvSpPr>
        <p:spPr>
          <a:xfrm>
            <a:off x="7164288" y="2564904"/>
            <a:ext cx="792088"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2" name="Rectangle 81"/>
          <p:cNvSpPr/>
          <p:nvPr/>
        </p:nvSpPr>
        <p:spPr>
          <a:xfrm>
            <a:off x="7164288" y="3501008"/>
            <a:ext cx="792088" cy="7200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83" name="ZoneTexte 82"/>
          <p:cNvSpPr txBox="1"/>
          <p:nvPr/>
        </p:nvSpPr>
        <p:spPr>
          <a:xfrm>
            <a:off x="7956376" y="3501008"/>
            <a:ext cx="997389" cy="369332"/>
          </a:xfrm>
          <a:prstGeom prst="rect">
            <a:avLst/>
          </a:prstGeom>
          <a:noFill/>
        </p:spPr>
        <p:txBody>
          <a:bodyPr wrap="none" rtlCol="0">
            <a:spAutoFit/>
          </a:bodyPr>
          <a:lstStyle/>
          <a:p>
            <a:r>
              <a:rPr lang="fr-BE" i="1" dirty="0" smtClean="0"/>
              <a:t>Plancher</a:t>
            </a:r>
            <a:endParaRPr lang="fr-BE" i="1" dirty="0"/>
          </a:p>
        </p:txBody>
      </p:sp>
      <p:sp>
        <p:nvSpPr>
          <p:cNvPr id="84" name="ZoneTexte 83"/>
          <p:cNvSpPr txBox="1"/>
          <p:nvPr/>
        </p:nvSpPr>
        <p:spPr>
          <a:xfrm>
            <a:off x="7102328" y="2790976"/>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85" name="Forme libre 84"/>
          <p:cNvSpPr/>
          <p:nvPr/>
        </p:nvSpPr>
        <p:spPr>
          <a:xfrm>
            <a:off x="7380312" y="5714829"/>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6" name="Forme libre 85"/>
          <p:cNvSpPr/>
          <p:nvPr/>
        </p:nvSpPr>
        <p:spPr>
          <a:xfrm rot="16200000">
            <a:off x="7278159"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7" name="Forme libre 86"/>
          <p:cNvSpPr/>
          <p:nvPr/>
        </p:nvSpPr>
        <p:spPr>
          <a:xfrm rot="5400000" flipV="1">
            <a:off x="7494183"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8" name="Forme libre 87"/>
          <p:cNvSpPr/>
          <p:nvPr/>
        </p:nvSpPr>
        <p:spPr>
          <a:xfrm rot="5400000" flipH="1">
            <a:off x="7710207"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Forme libre 88"/>
          <p:cNvSpPr/>
          <p:nvPr/>
        </p:nvSpPr>
        <p:spPr>
          <a:xfrm rot="10800000">
            <a:off x="7638199"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Forme libre 89"/>
          <p:cNvSpPr/>
          <p:nvPr/>
        </p:nvSpPr>
        <p:spPr>
          <a:xfrm rot="16200000">
            <a:off x="7782215"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1" name="Forme libre 90"/>
          <p:cNvSpPr/>
          <p:nvPr/>
        </p:nvSpPr>
        <p:spPr>
          <a:xfrm rot="16200000">
            <a:off x="7232050" y="5643726"/>
            <a:ext cx="80444" cy="21596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2" name="ZoneTexte 91"/>
          <p:cNvSpPr txBox="1"/>
          <p:nvPr/>
        </p:nvSpPr>
        <p:spPr>
          <a:xfrm>
            <a:off x="7112376" y="5013176"/>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93" name="ZoneTexte 92"/>
          <p:cNvSpPr txBox="1"/>
          <p:nvPr/>
        </p:nvSpPr>
        <p:spPr>
          <a:xfrm>
            <a:off x="8028384" y="5517232"/>
            <a:ext cx="997389" cy="369332"/>
          </a:xfrm>
          <a:prstGeom prst="rect">
            <a:avLst/>
          </a:prstGeom>
          <a:noFill/>
        </p:spPr>
        <p:txBody>
          <a:bodyPr wrap="none" rtlCol="0">
            <a:spAutoFit/>
          </a:bodyPr>
          <a:lstStyle/>
          <a:p>
            <a:r>
              <a:rPr lang="fr-BE" i="1" dirty="0" smtClean="0"/>
              <a:t>Plancher</a:t>
            </a:r>
            <a:endParaRPr lang="fr-BE" i="1" dirty="0"/>
          </a:p>
        </p:txBody>
      </p:sp>
      <p:sp>
        <p:nvSpPr>
          <p:cNvPr id="94" name="Rectangle 93"/>
          <p:cNvSpPr/>
          <p:nvPr/>
        </p:nvSpPr>
        <p:spPr>
          <a:xfrm>
            <a:off x="7164288" y="2564904"/>
            <a:ext cx="792088" cy="2232248"/>
          </a:xfrm>
          <a:prstGeom prst="rect">
            <a:avLst/>
          </a:prstGeom>
          <a:gradFill flip="none" rotWithShape="1">
            <a:gsLst>
              <a:gs pos="10000">
                <a:srgbClr val="FF0000">
                  <a:alpha val="56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5" name="ZoneTexte 94"/>
          <p:cNvSpPr txBox="1"/>
          <p:nvPr/>
        </p:nvSpPr>
        <p:spPr>
          <a:xfrm>
            <a:off x="7236296" y="4437112"/>
            <a:ext cx="628698" cy="369332"/>
          </a:xfrm>
          <a:prstGeom prst="rect">
            <a:avLst/>
          </a:prstGeom>
          <a:noFill/>
        </p:spPr>
        <p:txBody>
          <a:bodyPr wrap="none" rtlCol="0">
            <a:spAutoFit/>
          </a:bodyPr>
          <a:lstStyle/>
          <a:p>
            <a:r>
              <a:rPr lang="fr-BE" i="1" dirty="0" smtClean="0">
                <a:solidFill>
                  <a:schemeClr val="bg1"/>
                </a:solidFill>
              </a:rPr>
              <a:t>VIDE</a:t>
            </a:r>
          </a:p>
        </p:txBody>
      </p:sp>
      <p:sp>
        <p:nvSpPr>
          <p:cNvPr id="96" name="Rectangle 95"/>
          <p:cNvSpPr/>
          <p:nvPr/>
        </p:nvSpPr>
        <p:spPr>
          <a:xfrm>
            <a:off x="7164288" y="4365104"/>
            <a:ext cx="792088" cy="7200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8" name="ZoneTexte 97"/>
          <p:cNvSpPr txBox="1"/>
          <p:nvPr/>
        </p:nvSpPr>
        <p:spPr>
          <a:xfrm>
            <a:off x="7092280" y="3861048"/>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99" name="Forme libre 98"/>
          <p:cNvSpPr/>
          <p:nvPr/>
        </p:nvSpPr>
        <p:spPr>
          <a:xfrm>
            <a:off x="7380312" y="4274669"/>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Forme libre 99"/>
          <p:cNvSpPr/>
          <p:nvPr/>
        </p:nvSpPr>
        <p:spPr>
          <a:xfrm rot="16200000">
            <a:off x="7278159" y="425123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Forme libre 100"/>
          <p:cNvSpPr/>
          <p:nvPr/>
        </p:nvSpPr>
        <p:spPr>
          <a:xfrm rot="5400000" flipV="1">
            <a:off x="7494183" y="425123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2" name="Forme libre 101"/>
          <p:cNvSpPr/>
          <p:nvPr/>
        </p:nvSpPr>
        <p:spPr>
          <a:xfrm rot="5400000" flipH="1">
            <a:off x="7710207" y="425123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3" name="Forme libre 102"/>
          <p:cNvSpPr/>
          <p:nvPr/>
        </p:nvSpPr>
        <p:spPr>
          <a:xfrm rot="10800000">
            <a:off x="7638199" y="425123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Forme libre 103"/>
          <p:cNvSpPr/>
          <p:nvPr/>
        </p:nvSpPr>
        <p:spPr>
          <a:xfrm rot="16200000">
            <a:off x="7782215" y="425123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Forme libre 104"/>
          <p:cNvSpPr/>
          <p:nvPr/>
        </p:nvSpPr>
        <p:spPr>
          <a:xfrm rot="16200000">
            <a:off x="7232050" y="4203566"/>
            <a:ext cx="80444" cy="21596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Rectangle 105"/>
          <p:cNvSpPr/>
          <p:nvPr/>
        </p:nvSpPr>
        <p:spPr>
          <a:xfrm>
            <a:off x="7164288" y="2574952"/>
            <a:ext cx="792088" cy="792088"/>
          </a:xfrm>
          <a:prstGeom prst="rect">
            <a:avLst/>
          </a:prstGeom>
          <a:gradFill flip="none" rotWithShape="1">
            <a:gsLst>
              <a:gs pos="10000">
                <a:srgbClr val="FF0000">
                  <a:alpha val="56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ZoneTexte 106"/>
          <p:cNvSpPr txBox="1"/>
          <p:nvPr/>
        </p:nvSpPr>
        <p:spPr>
          <a:xfrm>
            <a:off x="7246344" y="2945040"/>
            <a:ext cx="628698" cy="369332"/>
          </a:xfrm>
          <a:prstGeom prst="rect">
            <a:avLst/>
          </a:prstGeom>
          <a:noFill/>
        </p:spPr>
        <p:txBody>
          <a:bodyPr wrap="none" rtlCol="0">
            <a:spAutoFit/>
          </a:bodyPr>
          <a:lstStyle/>
          <a:p>
            <a:r>
              <a:rPr lang="fr-BE" i="1" dirty="0" smtClean="0">
                <a:solidFill>
                  <a:schemeClr val="bg1"/>
                </a:solidFill>
              </a:rPr>
              <a:t>VIDE</a:t>
            </a:r>
          </a:p>
        </p:txBody>
      </p:sp>
      <p:sp>
        <p:nvSpPr>
          <p:cNvPr id="112" name="ZoneTexte 111"/>
          <p:cNvSpPr txBox="1"/>
          <p:nvPr/>
        </p:nvSpPr>
        <p:spPr>
          <a:xfrm>
            <a:off x="7967099" y="3284984"/>
            <a:ext cx="997389" cy="369332"/>
          </a:xfrm>
          <a:prstGeom prst="rect">
            <a:avLst/>
          </a:prstGeom>
          <a:noFill/>
        </p:spPr>
        <p:txBody>
          <a:bodyPr wrap="none" rtlCol="0">
            <a:spAutoFit/>
          </a:bodyPr>
          <a:lstStyle/>
          <a:p>
            <a:r>
              <a:rPr lang="fr-BE" i="1" dirty="0" smtClean="0"/>
              <a:t>Plancher</a:t>
            </a:r>
            <a:endParaRPr lang="fr-BE" i="1" dirty="0"/>
          </a:p>
        </p:txBody>
      </p:sp>
      <p:sp>
        <p:nvSpPr>
          <p:cNvPr id="113" name="ZoneTexte 112"/>
          <p:cNvSpPr txBox="1"/>
          <p:nvPr/>
        </p:nvSpPr>
        <p:spPr>
          <a:xfrm>
            <a:off x="8028384" y="4221088"/>
            <a:ext cx="997389" cy="369332"/>
          </a:xfrm>
          <a:prstGeom prst="rect">
            <a:avLst/>
          </a:prstGeom>
          <a:noFill/>
        </p:spPr>
        <p:txBody>
          <a:bodyPr wrap="none" rtlCol="0">
            <a:spAutoFit/>
          </a:bodyPr>
          <a:lstStyle/>
          <a:p>
            <a:r>
              <a:rPr lang="fr-BE" i="1" dirty="0" smtClean="0"/>
              <a:t>Plancher</a:t>
            </a:r>
            <a:endParaRPr lang="fr-BE" i="1" dirty="0"/>
          </a:p>
        </p:txBody>
      </p:sp>
      <p:sp>
        <p:nvSpPr>
          <p:cNvPr id="114" name="Rectangle 113"/>
          <p:cNvSpPr/>
          <p:nvPr/>
        </p:nvSpPr>
        <p:spPr>
          <a:xfrm>
            <a:off x="3922668" y="1930687"/>
            <a:ext cx="1513428" cy="646331"/>
          </a:xfrm>
          <a:prstGeom prst="rect">
            <a:avLst/>
          </a:prstGeom>
        </p:spPr>
        <p:txBody>
          <a:bodyPr wrap="none">
            <a:spAutoFit/>
          </a:bodyPr>
          <a:lstStyle/>
          <a:p>
            <a:r>
              <a:rPr lang="fr-BE" i="1" dirty="0" smtClean="0"/>
              <a:t>Effondrement </a:t>
            </a:r>
          </a:p>
          <a:p>
            <a:pPr algn="ctr"/>
            <a:r>
              <a:rPr lang="fr-BE" i="1" dirty="0" smtClean="0"/>
              <a:t>brusque</a:t>
            </a:r>
          </a:p>
        </p:txBody>
      </p:sp>
      <p:sp>
        <p:nvSpPr>
          <p:cNvPr id="115" name="Rectangle 114"/>
          <p:cNvSpPr/>
          <p:nvPr/>
        </p:nvSpPr>
        <p:spPr>
          <a:xfrm>
            <a:off x="6928168" y="2204864"/>
            <a:ext cx="1298753" cy="369332"/>
          </a:xfrm>
          <a:prstGeom prst="rect">
            <a:avLst/>
          </a:prstGeom>
        </p:spPr>
        <p:txBody>
          <a:bodyPr wrap="none">
            <a:spAutoFit/>
          </a:bodyPr>
          <a:lstStyle/>
          <a:p>
            <a:r>
              <a:rPr lang="fr-BE" i="1" dirty="0" smtClean="0"/>
              <a:t>Débourrage</a:t>
            </a:r>
          </a:p>
        </p:txBody>
      </p:sp>
      <p:sp>
        <p:nvSpPr>
          <p:cNvPr id="116" name="Rectangle 115"/>
          <p:cNvSpPr/>
          <p:nvPr/>
        </p:nvSpPr>
        <p:spPr>
          <a:xfrm>
            <a:off x="0" y="6189534"/>
            <a:ext cx="3275856" cy="4536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8" name="Forme libre 117"/>
          <p:cNvSpPr/>
          <p:nvPr/>
        </p:nvSpPr>
        <p:spPr>
          <a:xfrm>
            <a:off x="3241964" y="6126476"/>
            <a:ext cx="3699163" cy="4267200"/>
          </a:xfrm>
          <a:custGeom>
            <a:avLst/>
            <a:gdLst>
              <a:gd name="connsiteX0" fmla="*/ 0 w 3699163"/>
              <a:gd name="connsiteY0" fmla="*/ 263236 h 4267200"/>
              <a:gd name="connsiteX1" fmla="*/ 0 w 3699163"/>
              <a:gd name="connsiteY1" fmla="*/ 1565563 h 4267200"/>
              <a:gd name="connsiteX2" fmla="*/ 637309 w 3699163"/>
              <a:gd name="connsiteY2" fmla="*/ 4197927 h 4267200"/>
              <a:gd name="connsiteX3" fmla="*/ 3699163 w 3699163"/>
              <a:gd name="connsiteY3" fmla="*/ 4267200 h 4267200"/>
              <a:gd name="connsiteX4" fmla="*/ 3380509 w 3699163"/>
              <a:gd name="connsiteY4" fmla="*/ 3616036 h 4267200"/>
              <a:gd name="connsiteX5" fmla="*/ 3477491 w 3699163"/>
              <a:gd name="connsiteY5" fmla="*/ 2327563 h 4267200"/>
              <a:gd name="connsiteX6" fmla="*/ 3422072 w 3699163"/>
              <a:gd name="connsiteY6" fmla="*/ 1565563 h 4267200"/>
              <a:gd name="connsiteX7" fmla="*/ 2867891 w 3699163"/>
              <a:gd name="connsiteY7" fmla="*/ 886691 h 4267200"/>
              <a:gd name="connsiteX8" fmla="*/ 2895600 w 3699163"/>
              <a:gd name="connsiteY8" fmla="*/ 387927 h 4267200"/>
              <a:gd name="connsiteX9" fmla="*/ 2466109 w 3699163"/>
              <a:gd name="connsiteY9" fmla="*/ 0 h 4267200"/>
              <a:gd name="connsiteX10" fmla="*/ 0 w 3699163"/>
              <a:gd name="connsiteY10" fmla="*/ 263236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9163" h="4267200">
                <a:moveTo>
                  <a:pt x="0" y="263236"/>
                </a:moveTo>
                <a:lnTo>
                  <a:pt x="0" y="1565563"/>
                </a:lnTo>
                <a:lnTo>
                  <a:pt x="637309" y="4197927"/>
                </a:lnTo>
                <a:lnTo>
                  <a:pt x="3699163" y="4267200"/>
                </a:lnTo>
                <a:lnTo>
                  <a:pt x="3380509" y="3616036"/>
                </a:lnTo>
                <a:lnTo>
                  <a:pt x="3477491" y="2327563"/>
                </a:lnTo>
                <a:lnTo>
                  <a:pt x="3422072" y="1565563"/>
                </a:lnTo>
                <a:lnTo>
                  <a:pt x="2867891" y="886691"/>
                </a:lnTo>
                <a:lnTo>
                  <a:pt x="2895600" y="387927"/>
                </a:lnTo>
                <a:lnTo>
                  <a:pt x="2466109" y="0"/>
                </a:lnTo>
                <a:lnTo>
                  <a:pt x="0" y="2632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9" name="Forme libre 118"/>
          <p:cNvSpPr/>
          <p:nvPr/>
        </p:nvSpPr>
        <p:spPr>
          <a:xfrm>
            <a:off x="6082145" y="6237312"/>
            <a:ext cx="2992582" cy="4114800"/>
          </a:xfrm>
          <a:custGeom>
            <a:avLst/>
            <a:gdLst>
              <a:gd name="connsiteX0" fmla="*/ 83128 w 2992582"/>
              <a:gd name="connsiteY0" fmla="*/ 332509 h 4114800"/>
              <a:gd name="connsiteX1" fmla="*/ 0 w 2992582"/>
              <a:gd name="connsiteY1" fmla="*/ 789709 h 4114800"/>
              <a:gd name="connsiteX2" fmla="*/ 623455 w 2992582"/>
              <a:gd name="connsiteY2" fmla="*/ 1704109 h 4114800"/>
              <a:gd name="connsiteX3" fmla="*/ 665019 w 2992582"/>
              <a:gd name="connsiteY3" fmla="*/ 3338946 h 4114800"/>
              <a:gd name="connsiteX4" fmla="*/ 900546 w 2992582"/>
              <a:gd name="connsiteY4" fmla="*/ 4114800 h 4114800"/>
              <a:gd name="connsiteX5" fmla="*/ 2992582 w 2992582"/>
              <a:gd name="connsiteY5" fmla="*/ 3990109 h 4114800"/>
              <a:gd name="connsiteX6" fmla="*/ 2951019 w 2992582"/>
              <a:gd name="connsiteY6" fmla="*/ 290946 h 4114800"/>
              <a:gd name="connsiteX7" fmla="*/ 1551710 w 2992582"/>
              <a:gd name="connsiteY7" fmla="*/ 0 h 4114800"/>
              <a:gd name="connsiteX8" fmla="*/ 762000 w 2992582"/>
              <a:gd name="connsiteY8" fmla="*/ 152400 h 4114800"/>
              <a:gd name="connsiteX9" fmla="*/ 83128 w 2992582"/>
              <a:gd name="connsiteY9" fmla="*/ 332509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582" h="4114800">
                <a:moveTo>
                  <a:pt x="83128" y="332509"/>
                </a:moveTo>
                <a:lnTo>
                  <a:pt x="0" y="789709"/>
                </a:lnTo>
                <a:lnTo>
                  <a:pt x="623455" y="1704109"/>
                </a:lnTo>
                <a:lnTo>
                  <a:pt x="665019" y="3338946"/>
                </a:lnTo>
                <a:lnTo>
                  <a:pt x="900546" y="4114800"/>
                </a:lnTo>
                <a:lnTo>
                  <a:pt x="2992582" y="3990109"/>
                </a:lnTo>
                <a:lnTo>
                  <a:pt x="2951019" y="290946"/>
                </a:lnTo>
                <a:lnTo>
                  <a:pt x="1551710" y="0"/>
                </a:lnTo>
                <a:lnTo>
                  <a:pt x="762000" y="152400"/>
                </a:lnTo>
                <a:lnTo>
                  <a:pt x="83128" y="33250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3" name="ZoneTexte 122"/>
          <p:cNvSpPr txBox="1"/>
          <p:nvPr/>
        </p:nvSpPr>
        <p:spPr>
          <a:xfrm>
            <a:off x="3347864" y="1476073"/>
            <a:ext cx="2614818" cy="584775"/>
          </a:xfrm>
          <a:prstGeom prst="rect">
            <a:avLst/>
          </a:prstGeom>
          <a:noFill/>
        </p:spPr>
        <p:txBody>
          <a:bodyPr wrap="none" rtlCol="0">
            <a:spAutoFit/>
          </a:bodyPr>
          <a:lstStyle/>
          <a:p>
            <a:r>
              <a:rPr lang="fr-BE" sz="3200" dirty="0" smtClean="0"/>
              <a:t>Puits de mines</a:t>
            </a:r>
            <a:endParaRPr lang="fr-BE" sz="3200" dirty="0"/>
          </a:p>
        </p:txBody>
      </p:sp>
      <p:sp>
        <p:nvSpPr>
          <p:cNvPr id="127" name="ZoneTexte 126"/>
          <p:cNvSpPr txBox="1"/>
          <p:nvPr/>
        </p:nvSpPr>
        <p:spPr>
          <a:xfrm>
            <a:off x="323528" y="2195572"/>
            <a:ext cx="460382" cy="369332"/>
          </a:xfrm>
          <a:prstGeom prst="rect">
            <a:avLst/>
          </a:prstGeom>
          <a:noFill/>
        </p:spPr>
        <p:txBody>
          <a:bodyPr wrap="none" rtlCol="0">
            <a:spAutoFit/>
          </a:bodyPr>
          <a:lstStyle/>
          <a:p>
            <a:r>
              <a:rPr lang="fr-BE" i="1" dirty="0" smtClean="0"/>
              <a:t>Sol</a:t>
            </a:r>
          </a:p>
        </p:txBody>
      </p:sp>
      <p:sp>
        <p:nvSpPr>
          <p:cNvPr id="128" name="ZoneTexte 127"/>
          <p:cNvSpPr txBox="1"/>
          <p:nvPr/>
        </p:nvSpPr>
        <p:spPr>
          <a:xfrm>
            <a:off x="3275856" y="2204864"/>
            <a:ext cx="460382" cy="369332"/>
          </a:xfrm>
          <a:prstGeom prst="rect">
            <a:avLst/>
          </a:prstGeom>
          <a:noFill/>
        </p:spPr>
        <p:txBody>
          <a:bodyPr wrap="none" rtlCol="0">
            <a:spAutoFit/>
          </a:bodyPr>
          <a:lstStyle/>
          <a:p>
            <a:r>
              <a:rPr lang="fr-BE" i="1" dirty="0" smtClean="0"/>
              <a:t>Sol</a:t>
            </a:r>
          </a:p>
        </p:txBody>
      </p:sp>
      <p:sp>
        <p:nvSpPr>
          <p:cNvPr id="129" name="ZoneTexte 128"/>
          <p:cNvSpPr txBox="1"/>
          <p:nvPr/>
        </p:nvSpPr>
        <p:spPr>
          <a:xfrm>
            <a:off x="6228184" y="2204864"/>
            <a:ext cx="460382" cy="369332"/>
          </a:xfrm>
          <a:prstGeom prst="rect">
            <a:avLst/>
          </a:prstGeom>
          <a:noFill/>
        </p:spPr>
        <p:txBody>
          <a:bodyPr wrap="none" rtlCol="0">
            <a:spAutoFit/>
          </a:bodyPr>
          <a:lstStyle/>
          <a:p>
            <a:r>
              <a:rPr lang="fr-BE" i="1" dirty="0" smtClean="0"/>
              <a:t>Sol</a:t>
            </a:r>
          </a:p>
        </p:txBody>
      </p:sp>
      <p:sp>
        <p:nvSpPr>
          <p:cNvPr id="2" name="Titre 1"/>
          <p:cNvSpPr>
            <a:spLocks noGrp="1"/>
          </p:cNvSpPr>
          <p:nvPr>
            <p:ph type="title"/>
          </p:nvPr>
        </p:nvSpPr>
        <p:spPr/>
        <p:txBody>
          <a:bodyPr>
            <a:normAutofit fontScale="90000"/>
          </a:bodyPr>
          <a:lstStyle/>
          <a:p>
            <a:r>
              <a:rPr lang="fr-BE" dirty="0" smtClean="0"/>
              <a:t>Risques liés à l’impact sur la surface</a:t>
            </a:r>
            <a:endParaRPr lang="fr-BE" dirty="0"/>
          </a:p>
        </p:txBody>
      </p:sp>
      <p:grpSp>
        <p:nvGrpSpPr>
          <p:cNvPr id="111" name="Groupe 110"/>
          <p:cNvGrpSpPr>
            <a:grpSpLocks noChangeAspect="1"/>
          </p:cNvGrpSpPr>
          <p:nvPr/>
        </p:nvGrpSpPr>
        <p:grpSpPr>
          <a:xfrm>
            <a:off x="3563888" y="5589400"/>
            <a:ext cx="2079252" cy="1440000"/>
            <a:chOff x="253702" y="-531440"/>
            <a:chExt cx="4677247" cy="3239269"/>
          </a:xfrm>
        </p:grpSpPr>
        <p:pic>
          <p:nvPicPr>
            <p:cNvPr id="117" name="Picture 9" descr="Résultat de recherche d'images pour &quot;logo spw&quot;"/>
            <p:cNvPicPr>
              <a:picLocks noChangeAspect="1" noChangeArrowheads="1"/>
            </p:cNvPicPr>
            <p:nvPr/>
          </p:nvPicPr>
          <p:blipFill>
            <a:blip r:embed="rId4" cstate="print"/>
            <a:srcRect/>
            <a:stretch>
              <a:fillRect/>
            </a:stretch>
          </p:blipFill>
          <p:spPr bwMode="auto">
            <a:xfrm>
              <a:off x="253702" y="261739"/>
              <a:ext cx="3310186" cy="1655093"/>
            </a:xfrm>
            <a:prstGeom prst="rect">
              <a:avLst/>
            </a:prstGeom>
            <a:noFill/>
          </p:spPr>
        </p:pic>
        <p:pic>
          <p:nvPicPr>
            <p:cNvPr id="120" name="Picture 11" descr="Résultat de recherche d'images pour &quot;logo DGO3&quot;"/>
            <p:cNvPicPr>
              <a:picLocks noChangeAspect="1" noChangeArrowheads="1"/>
            </p:cNvPicPr>
            <p:nvPr/>
          </p:nvPicPr>
          <p:blipFill>
            <a:blip r:embed="rId5" cstate="print"/>
            <a:srcRect/>
            <a:stretch>
              <a:fillRect/>
            </a:stretch>
          </p:blipFill>
          <p:spPr bwMode="auto">
            <a:xfrm>
              <a:off x="1691680" y="-531440"/>
              <a:ext cx="3239269" cy="3239269"/>
            </a:xfrm>
            <a:prstGeom prst="rect">
              <a:avLst/>
            </a:prstGeom>
            <a:noFill/>
          </p:spPr>
        </p:pic>
      </p:grpSp>
      <p:sp>
        <p:nvSpPr>
          <p:cNvPr id="108" name="Espace réservé du numéro de diapositive 107"/>
          <p:cNvSpPr>
            <a:spLocks noGrp="1"/>
          </p:cNvSpPr>
          <p:nvPr>
            <p:ph type="sldNum" sz="quarter" idx="12"/>
          </p:nvPr>
        </p:nvSpPr>
        <p:spPr/>
        <p:txBody>
          <a:bodyPr/>
          <a:lstStyle/>
          <a:p>
            <a:fld id="{74EF6541-E2B0-4EFA-A85B-A11FC5D2612C}" type="slidenum">
              <a:rPr lang="fr-BE" smtClean="0"/>
              <a:pPr/>
              <a:t>10</a:t>
            </a:fld>
            <a:endParaRPr lang="fr-BE"/>
          </a:p>
        </p:txBody>
      </p:sp>
      <p:sp>
        <p:nvSpPr>
          <p:cNvPr id="109" name="Rectangle 108"/>
          <p:cNvSpPr/>
          <p:nvPr/>
        </p:nvSpPr>
        <p:spPr>
          <a:xfrm>
            <a:off x="7164288" y="4437112"/>
            <a:ext cx="792088" cy="1363036"/>
          </a:xfrm>
          <a:prstGeom prst="rect">
            <a:avLst/>
          </a:prstGeom>
          <a:gradFill flip="none" rotWithShape="1">
            <a:gsLst>
              <a:gs pos="10000">
                <a:srgbClr val="FF0000">
                  <a:alpha val="56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ZoneTexte 109"/>
          <p:cNvSpPr txBox="1"/>
          <p:nvPr/>
        </p:nvSpPr>
        <p:spPr>
          <a:xfrm>
            <a:off x="7246344" y="5378148"/>
            <a:ext cx="628698" cy="369332"/>
          </a:xfrm>
          <a:prstGeom prst="rect">
            <a:avLst/>
          </a:prstGeom>
          <a:noFill/>
        </p:spPr>
        <p:txBody>
          <a:bodyPr wrap="none" rtlCol="0">
            <a:spAutoFit/>
          </a:bodyPr>
          <a:lstStyle/>
          <a:p>
            <a:r>
              <a:rPr lang="fr-BE" i="1" dirty="0" smtClean="0">
                <a:solidFill>
                  <a:schemeClr val="bg1"/>
                </a:solidFill>
              </a:rPr>
              <a:t>VIDE</a:t>
            </a:r>
          </a:p>
        </p:txBody>
      </p:sp>
      <p:grpSp>
        <p:nvGrpSpPr>
          <p:cNvPr id="125" name="Groupe 124"/>
          <p:cNvGrpSpPr/>
          <p:nvPr/>
        </p:nvGrpSpPr>
        <p:grpSpPr>
          <a:xfrm>
            <a:off x="268982" y="1950740"/>
            <a:ext cx="8623498" cy="4646612"/>
            <a:chOff x="6479927" y="2348880"/>
            <a:chExt cx="5328146" cy="3898620"/>
          </a:xfrm>
        </p:grpSpPr>
        <p:pic>
          <p:nvPicPr>
            <p:cNvPr id="121" name="Picture 2" descr="PHL_6167"/>
            <p:cNvPicPr>
              <a:picLocks noChangeAspect="1" noChangeArrowheads="1"/>
            </p:cNvPicPr>
            <p:nvPr/>
          </p:nvPicPr>
          <p:blipFill>
            <a:blip r:embed="rId6" cstate="print"/>
            <a:srcRect/>
            <a:stretch>
              <a:fillRect/>
            </a:stretch>
          </p:blipFill>
          <p:spPr bwMode="auto">
            <a:xfrm>
              <a:off x="6479927" y="2348880"/>
              <a:ext cx="5328146" cy="3898620"/>
            </a:xfrm>
            <a:prstGeom prst="rect">
              <a:avLst/>
            </a:prstGeom>
            <a:noFill/>
            <a:ln w="9525">
              <a:noFill/>
              <a:miter lim="800000"/>
              <a:headEnd/>
              <a:tailEnd/>
            </a:ln>
          </p:spPr>
        </p:pic>
        <p:sp>
          <p:nvSpPr>
            <p:cNvPr id="122" name="Rectangle 121"/>
            <p:cNvSpPr/>
            <p:nvPr/>
          </p:nvSpPr>
          <p:spPr>
            <a:xfrm>
              <a:off x="6513629" y="5885001"/>
              <a:ext cx="2199641" cy="261610"/>
            </a:xfrm>
            <a:prstGeom prst="rect">
              <a:avLst/>
            </a:prstGeom>
          </p:spPr>
          <p:txBody>
            <a:bodyPr wrap="none">
              <a:spAutoFit/>
            </a:bodyPr>
            <a:lstStyle/>
            <a:p>
              <a:r>
                <a:rPr lang="fr-BE" sz="1100" dirty="0" err="1" smtClean="0">
                  <a:solidFill>
                    <a:schemeClr val="bg1"/>
                  </a:solidFill>
                </a:rPr>
                <a:t>Charb</a:t>
              </a:r>
              <a:r>
                <a:rPr lang="fr-BE" sz="1100" dirty="0" smtClean="0">
                  <a:solidFill>
                    <a:schemeClr val="bg1"/>
                  </a:solidFill>
                </a:rPr>
                <a:t>. de Monceau-Fontaine N° 16</a:t>
              </a:r>
              <a:endParaRPr lang="fr-BE" sz="1100" dirty="0">
                <a:solidFill>
                  <a:schemeClr val="bg1"/>
                </a:solidFill>
              </a:endParaRPr>
            </a:p>
          </p:txBody>
        </p:sp>
        <p:sp>
          <p:nvSpPr>
            <p:cNvPr id="124" name="ZoneTexte 123"/>
            <p:cNvSpPr txBox="1"/>
            <p:nvPr/>
          </p:nvSpPr>
          <p:spPr>
            <a:xfrm>
              <a:off x="6588224" y="2348880"/>
              <a:ext cx="1848583" cy="430887"/>
            </a:xfrm>
            <a:prstGeom prst="rect">
              <a:avLst/>
            </a:prstGeom>
            <a:noFill/>
          </p:spPr>
          <p:txBody>
            <a:bodyPr wrap="none" rtlCol="0">
              <a:spAutoFit/>
            </a:bodyPr>
            <a:lstStyle/>
            <a:p>
              <a:r>
                <a:rPr lang="fr-BE" sz="1100" dirty="0" smtClean="0">
                  <a:solidFill>
                    <a:schemeClr val="bg1"/>
                  </a:solidFill>
                </a:rPr>
                <a:t>SEROS Vincent Vincke</a:t>
              </a:r>
            </a:p>
            <a:p>
              <a:r>
                <a:rPr lang="fr-BE" sz="1100" dirty="0" smtClean="0">
                  <a:solidFill>
                    <a:schemeClr val="bg1"/>
                  </a:solidFill>
                </a:rPr>
                <a:t>Charbonnage du Borinage SA</a:t>
              </a:r>
              <a:endParaRPr lang="fr-BE" sz="1100" dirty="0">
                <a:solidFill>
                  <a:schemeClr val="bg1"/>
                </a:solidFill>
              </a:endParaRPr>
            </a:p>
          </p:txBody>
        </p:sp>
      </p:grpSp>
      <p:grpSp>
        <p:nvGrpSpPr>
          <p:cNvPr id="134" name="Groupe 133"/>
          <p:cNvGrpSpPr/>
          <p:nvPr/>
        </p:nvGrpSpPr>
        <p:grpSpPr>
          <a:xfrm>
            <a:off x="284770" y="1983332"/>
            <a:ext cx="8640960" cy="4608512"/>
            <a:chOff x="-4501008" y="2852936"/>
            <a:chExt cx="5018088" cy="3335337"/>
          </a:xfrm>
        </p:grpSpPr>
        <p:pic>
          <p:nvPicPr>
            <p:cNvPr id="126" name="Picture 3" descr="DSC_5112"/>
            <p:cNvPicPr>
              <a:picLocks noChangeAspect="1" noChangeArrowheads="1"/>
            </p:cNvPicPr>
            <p:nvPr/>
          </p:nvPicPr>
          <p:blipFill>
            <a:blip r:embed="rId7" cstate="print"/>
            <a:srcRect/>
            <a:stretch>
              <a:fillRect/>
            </a:stretch>
          </p:blipFill>
          <p:spPr bwMode="auto">
            <a:xfrm>
              <a:off x="-4501008" y="2852936"/>
              <a:ext cx="5018088" cy="3335337"/>
            </a:xfrm>
            <a:prstGeom prst="rect">
              <a:avLst/>
            </a:prstGeom>
            <a:noFill/>
            <a:ln w="9525">
              <a:noFill/>
              <a:miter lim="800000"/>
              <a:headEnd/>
              <a:tailEnd/>
            </a:ln>
          </p:spPr>
        </p:pic>
        <p:sp>
          <p:nvSpPr>
            <p:cNvPr id="133" name="ZoneTexte 132"/>
            <p:cNvSpPr txBox="1"/>
            <p:nvPr/>
          </p:nvSpPr>
          <p:spPr>
            <a:xfrm>
              <a:off x="-4356992" y="2924944"/>
              <a:ext cx="1848583" cy="430887"/>
            </a:xfrm>
            <a:prstGeom prst="rect">
              <a:avLst/>
            </a:prstGeom>
            <a:noFill/>
            <a:ln>
              <a:noFill/>
            </a:ln>
          </p:spPr>
          <p:txBody>
            <a:bodyPr wrap="none" rtlCol="0">
              <a:spAutoFit/>
            </a:bodyPr>
            <a:lstStyle/>
            <a:p>
              <a:r>
                <a:rPr lang="fr-BE" sz="1100" dirty="0" smtClean="0">
                  <a:solidFill>
                    <a:schemeClr val="bg1"/>
                  </a:solidFill>
                </a:rPr>
                <a:t>SEROS Vincent Vincke</a:t>
              </a:r>
            </a:p>
            <a:p>
              <a:r>
                <a:rPr lang="fr-BE" sz="1100" dirty="0" smtClean="0">
                  <a:solidFill>
                    <a:schemeClr val="bg1"/>
                  </a:solidFill>
                </a:rPr>
                <a:t>Charbonnage du Borinage SA</a:t>
              </a:r>
              <a:endParaRPr lang="fr-BE" sz="1100" dirty="0">
                <a:solidFill>
                  <a:schemeClr val="bg1"/>
                </a:solidFill>
              </a:endParaRPr>
            </a:p>
          </p:txBody>
        </p:sp>
      </p:grpSp>
      <p:pic>
        <p:nvPicPr>
          <p:cNvPr id="130" name="Image 129" descr="PHL_5000"/>
          <p:cNvPicPr>
            <a:picLocks noChangeAspect="1"/>
          </p:cNvPicPr>
          <p:nvPr/>
        </p:nvPicPr>
        <p:blipFill>
          <a:blip r:embed="rId8" cstate="print"/>
          <a:srcRect/>
          <a:stretch>
            <a:fillRect/>
          </a:stretch>
        </p:blipFill>
        <p:spPr bwMode="auto">
          <a:xfrm>
            <a:off x="279161" y="1966707"/>
            <a:ext cx="8640960" cy="4681904"/>
          </a:xfrm>
          <a:prstGeom prst="rect">
            <a:avLst/>
          </a:prstGeom>
          <a:noFill/>
          <a:ln w="9525">
            <a:solidFill>
              <a:schemeClr val="tx1"/>
            </a:solidFill>
            <a:miter lim="800000"/>
            <a:headEnd/>
            <a:tailEnd/>
          </a:ln>
        </p:spPr>
      </p:pic>
      <p:sp>
        <p:nvSpPr>
          <p:cNvPr id="131" name="ZoneTexte 130"/>
          <p:cNvSpPr txBox="1"/>
          <p:nvPr/>
        </p:nvSpPr>
        <p:spPr>
          <a:xfrm>
            <a:off x="395536" y="2060848"/>
            <a:ext cx="1848583" cy="261610"/>
          </a:xfrm>
          <a:prstGeom prst="rect">
            <a:avLst/>
          </a:prstGeom>
          <a:noFill/>
          <a:ln>
            <a:noFill/>
          </a:ln>
        </p:spPr>
        <p:txBody>
          <a:bodyPr wrap="none" rtlCol="0">
            <a:spAutoFit/>
          </a:bodyPr>
          <a:lstStyle/>
          <a:p>
            <a:r>
              <a:rPr lang="fr-BE" sz="1100" dirty="0" smtClean="0">
                <a:solidFill>
                  <a:schemeClr val="bg1"/>
                </a:solidFill>
              </a:rPr>
              <a:t>Charbonnage du Borinage SA</a:t>
            </a:r>
            <a:endParaRPr lang="fr-BE" sz="1100" dirty="0">
              <a:solidFill>
                <a:schemeClr val="bg1"/>
              </a:solidFill>
            </a:endParaRPr>
          </a:p>
        </p:txBody>
      </p:sp>
    </p:spTree>
    <p:custDataLst>
      <p:tags r:id="rId1"/>
    </p:custDataLst>
  </p:cSld>
  <p:clrMapOvr>
    <a:masterClrMapping/>
  </p:clrMapOvr>
  <p:transition advTm="97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2000"/>
                                        <p:tgtEl>
                                          <p:spTgt spid="40"/>
                                        </p:tgtEl>
                                      </p:cBhvr>
                                    </p:animEffect>
                                    <p:set>
                                      <p:cBhvr>
                                        <p:cTn id="26" dur="1" fill="hold">
                                          <p:stCondLst>
                                            <p:cond delay="1999"/>
                                          </p:stCondLst>
                                        </p:cTn>
                                        <p:tgtEl>
                                          <p:spTgt spid="4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37"/>
                                        </p:tgtEl>
                                      </p:cBhvr>
                                    </p:animEffect>
                                    <p:set>
                                      <p:cBhvr>
                                        <p:cTn id="29" dur="1" fill="hold">
                                          <p:stCondLst>
                                            <p:cond delay="1999"/>
                                          </p:stCondLst>
                                        </p:cTn>
                                        <p:tgtEl>
                                          <p:spTgt spid="3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38"/>
                                        </p:tgtEl>
                                      </p:cBhvr>
                                    </p:animEffect>
                                    <p:set>
                                      <p:cBhvr>
                                        <p:cTn id="32" dur="1" fill="hold">
                                          <p:stCondLst>
                                            <p:cond delay="1999"/>
                                          </p:stCondLst>
                                        </p:cTn>
                                        <p:tgtEl>
                                          <p:spTgt spid="3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39"/>
                                        </p:tgtEl>
                                      </p:cBhvr>
                                    </p:animEffect>
                                    <p:set>
                                      <p:cBhvr>
                                        <p:cTn id="35" dur="1" fill="hold">
                                          <p:stCondLst>
                                            <p:cond delay="1999"/>
                                          </p:stCondLst>
                                        </p:cTn>
                                        <p:tgtEl>
                                          <p:spTgt spid="39"/>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20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20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20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2000"/>
                                        <p:tgtEl>
                                          <p:spTgt spid="5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2000"/>
                                        <p:tgtEl>
                                          <p:spTgt spid="57"/>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500"/>
                                        <p:tgtEl>
                                          <p:spTgt spid="1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500"/>
                                        <p:tgtEl>
                                          <p:spTgt spid="1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500"/>
                                        <p:tgtEl>
                                          <p:spTgt spid="116"/>
                                        </p:tgtEl>
                                      </p:cBhvr>
                                    </p:animEffect>
                                  </p:childTnLst>
                                </p:cTn>
                              </p:par>
                              <p:par>
                                <p:cTn id="80" presetID="10" presetClass="exit" presetSubtype="0" fill="hold" grpId="0" nodeType="withEffect">
                                  <p:stCondLst>
                                    <p:cond delay="0"/>
                                  </p:stCondLst>
                                  <p:childTnLst>
                                    <p:animEffect transition="out" filter="fade">
                                      <p:cBhvr>
                                        <p:cTn id="81" dur="500"/>
                                        <p:tgtEl>
                                          <p:spTgt spid="118"/>
                                        </p:tgtEl>
                                      </p:cBhvr>
                                    </p:animEffect>
                                    <p:set>
                                      <p:cBhvr>
                                        <p:cTn id="82" dur="1" fill="hold">
                                          <p:stCondLst>
                                            <p:cond delay="499"/>
                                          </p:stCondLst>
                                        </p:cTn>
                                        <p:tgtEl>
                                          <p:spTgt spid="11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30"/>
                                        </p:tgtEl>
                                      </p:cBhvr>
                                    </p:animEffect>
                                    <p:set>
                                      <p:cBhvr>
                                        <p:cTn id="85" dur="1" fill="hold">
                                          <p:stCondLst>
                                            <p:cond delay="499"/>
                                          </p:stCondLst>
                                        </p:cTn>
                                        <p:tgtEl>
                                          <p:spTgt spid="130"/>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31"/>
                                        </p:tgtEl>
                                      </p:cBhvr>
                                    </p:animEffect>
                                    <p:set>
                                      <p:cBhvr>
                                        <p:cTn id="88" dur="1" fill="hold">
                                          <p:stCondLst>
                                            <p:cond delay="499"/>
                                          </p:stCondLst>
                                        </p:cTn>
                                        <p:tgtEl>
                                          <p:spTgt spid="131"/>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2000"/>
                                        <p:tgtEl>
                                          <p:spTgt spid="62"/>
                                        </p:tgtEl>
                                      </p:cBhvr>
                                    </p:animEffect>
                                    <p:set>
                                      <p:cBhvr>
                                        <p:cTn id="100" dur="1" fill="hold">
                                          <p:stCondLst>
                                            <p:cond delay="1999"/>
                                          </p:stCondLst>
                                        </p:cTn>
                                        <p:tgtEl>
                                          <p:spTgt spid="62"/>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500"/>
                                        <p:tgtEl>
                                          <p:spTgt spid="6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500"/>
                                        <p:tgtEl>
                                          <p:spTgt spid="72"/>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500"/>
                                        <p:tgtEl>
                                          <p:spTgt spid="7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5"/>
                                        </p:tgtEl>
                                        <p:attrNameLst>
                                          <p:attrName>style.visibility</p:attrName>
                                        </p:attrNameLst>
                                      </p:cBhvr>
                                      <p:to>
                                        <p:strVal val="visible"/>
                                      </p:to>
                                    </p:set>
                                    <p:animEffect transition="in" filter="fade">
                                      <p:cBhvr>
                                        <p:cTn id="127" dur="500"/>
                                        <p:tgtEl>
                                          <p:spTgt spid="75"/>
                                        </p:tgtEl>
                                      </p:cBhvr>
                                    </p:animEffect>
                                  </p:childTnLst>
                                </p:cTn>
                              </p:par>
                              <p:par>
                                <p:cTn id="128" presetID="10" presetClass="exit" presetSubtype="0" fill="hold" grpId="1" nodeType="withEffect">
                                  <p:stCondLst>
                                    <p:cond delay="0"/>
                                  </p:stCondLst>
                                  <p:childTnLst>
                                    <p:animEffect transition="out" filter="fade">
                                      <p:cBhvr>
                                        <p:cTn id="129" dur="500"/>
                                        <p:tgtEl>
                                          <p:spTgt spid="63"/>
                                        </p:tgtEl>
                                      </p:cBhvr>
                                    </p:animEffect>
                                    <p:set>
                                      <p:cBhvr>
                                        <p:cTn id="130" dur="1" fill="hold">
                                          <p:stCondLst>
                                            <p:cond delay="499"/>
                                          </p:stCondLst>
                                        </p:cTn>
                                        <p:tgtEl>
                                          <p:spTgt spid="63"/>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65"/>
                                        </p:tgtEl>
                                      </p:cBhvr>
                                    </p:animEffect>
                                    <p:set>
                                      <p:cBhvr>
                                        <p:cTn id="133" dur="1" fill="hold">
                                          <p:stCondLst>
                                            <p:cond delay="499"/>
                                          </p:stCondLst>
                                        </p:cTn>
                                        <p:tgtEl>
                                          <p:spTgt spid="65"/>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500"/>
                                        <p:tgtEl>
                                          <p:spTgt spid="76"/>
                                        </p:tgtEl>
                                      </p:cBhvr>
                                    </p:animEffect>
                                  </p:childTnLst>
                                </p:cTn>
                              </p:par>
                              <p:par>
                                <p:cTn id="137" presetID="10" presetClass="exit" presetSubtype="0" fill="hold" grpId="1" nodeType="withEffect">
                                  <p:stCondLst>
                                    <p:cond delay="0"/>
                                  </p:stCondLst>
                                  <p:childTnLst>
                                    <p:animEffect transition="out" filter="fade">
                                      <p:cBhvr>
                                        <p:cTn id="138" dur="500"/>
                                        <p:tgtEl>
                                          <p:spTgt spid="64"/>
                                        </p:tgtEl>
                                      </p:cBhvr>
                                    </p:animEffect>
                                    <p:set>
                                      <p:cBhvr>
                                        <p:cTn id="139" dur="1" fill="hold">
                                          <p:stCondLst>
                                            <p:cond delay="499"/>
                                          </p:stCondLst>
                                        </p:cTn>
                                        <p:tgtEl>
                                          <p:spTgt spid="64"/>
                                        </p:tgtEl>
                                        <p:attrNameLst>
                                          <p:attrName>style.visibility</p:attrName>
                                        </p:attrNameLst>
                                      </p:cBhvr>
                                      <p:to>
                                        <p:strVal val="hidden"/>
                                      </p:to>
                                    </p:set>
                                  </p:childTnLst>
                                </p:cTn>
                              </p:par>
                              <p:par>
                                <p:cTn id="140" presetID="10" presetClass="entr" presetSubtype="0" fill="hold" nodeType="with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500"/>
                                        <p:tgtEl>
                                          <p:spTgt spid="77"/>
                                        </p:tgtEl>
                                      </p:cBhvr>
                                    </p:animEffect>
                                  </p:childTnLst>
                                </p:cTn>
                              </p:par>
                              <p:par>
                                <p:cTn id="143" presetID="10" presetClass="entr" presetSubtype="0" fill="hold"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fade">
                                      <p:cBhvr>
                                        <p:cTn id="145" dur="500"/>
                                        <p:tgtEl>
                                          <p:spTgt spid="7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34"/>
                                        </p:tgtEl>
                                        <p:attrNameLst>
                                          <p:attrName>style.visibility</p:attrName>
                                        </p:attrNameLst>
                                      </p:cBhvr>
                                      <p:to>
                                        <p:strVal val="visible"/>
                                      </p:to>
                                    </p:set>
                                    <p:animEffect transition="in" filter="fade">
                                      <p:cBhvr>
                                        <p:cTn id="150" dur="500"/>
                                        <p:tgtEl>
                                          <p:spTgt spid="134"/>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83"/>
                                        </p:tgtEl>
                                        <p:attrNameLst>
                                          <p:attrName>style.visibility</p:attrName>
                                        </p:attrNameLst>
                                      </p:cBhvr>
                                      <p:to>
                                        <p:strVal val="visible"/>
                                      </p:to>
                                    </p:set>
                                    <p:animEffect transition="in" filter="fade">
                                      <p:cBhvr>
                                        <p:cTn id="155" dur="500"/>
                                        <p:tgtEl>
                                          <p:spTgt spid="8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2"/>
                                        </p:tgtEl>
                                        <p:attrNameLst>
                                          <p:attrName>style.visibility</p:attrName>
                                        </p:attrNameLst>
                                      </p:cBhvr>
                                      <p:to>
                                        <p:strVal val="visible"/>
                                      </p:to>
                                    </p:set>
                                    <p:animEffect transition="in" filter="fade">
                                      <p:cBhvr>
                                        <p:cTn id="158" dur="500"/>
                                        <p:tgtEl>
                                          <p:spTgt spid="82"/>
                                        </p:tgtEl>
                                      </p:cBhvr>
                                    </p:animEffect>
                                  </p:childTnLst>
                                </p:cTn>
                              </p:par>
                              <p:par>
                                <p:cTn id="159" presetID="10" presetClass="exit" presetSubtype="0" fill="hold" grpId="0" nodeType="withEffect">
                                  <p:stCondLst>
                                    <p:cond delay="0"/>
                                  </p:stCondLst>
                                  <p:childTnLst>
                                    <p:animEffect transition="out" filter="fade">
                                      <p:cBhvr>
                                        <p:cTn id="160" dur="500"/>
                                        <p:tgtEl>
                                          <p:spTgt spid="119"/>
                                        </p:tgtEl>
                                      </p:cBhvr>
                                    </p:animEffect>
                                    <p:set>
                                      <p:cBhvr>
                                        <p:cTn id="161" dur="1" fill="hold">
                                          <p:stCondLst>
                                            <p:cond delay="499"/>
                                          </p:stCondLst>
                                        </p:cTn>
                                        <p:tgtEl>
                                          <p:spTgt spid="119"/>
                                        </p:tgtEl>
                                        <p:attrNameLst>
                                          <p:attrName>style.visibility</p:attrName>
                                        </p:attrNameLst>
                                      </p:cBhvr>
                                      <p:to>
                                        <p:strVal val="hidden"/>
                                      </p:to>
                                    </p:set>
                                  </p:childTnLst>
                                </p:cTn>
                              </p:par>
                              <p:par>
                                <p:cTn id="162" presetID="10" presetClass="entr" presetSubtype="0" fill="hold" grpId="1" nodeType="withEffect">
                                  <p:stCondLst>
                                    <p:cond delay="0"/>
                                  </p:stCondLst>
                                  <p:childTnLst>
                                    <p:set>
                                      <p:cBhvr>
                                        <p:cTn id="163" dur="1" fill="hold">
                                          <p:stCondLst>
                                            <p:cond delay="0"/>
                                          </p:stCondLst>
                                        </p:cTn>
                                        <p:tgtEl>
                                          <p:spTgt spid="118"/>
                                        </p:tgtEl>
                                        <p:attrNameLst>
                                          <p:attrName>style.visibility</p:attrName>
                                        </p:attrNameLst>
                                      </p:cBhvr>
                                      <p:to>
                                        <p:strVal val="visible"/>
                                      </p:to>
                                    </p:set>
                                    <p:animEffect transition="in" filter="fade">
                                      <p:cBhvr>
                                        <p:cTn id="164" dur="500"/>
                                        <p:tgtEl>
                                          <p:spTgt spid="11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fade">
                                      <p:cBhvr>
                                        <p:cTn id="167" dur="500"/>
                                        <p:tgtEl>
                                          <p:spTgt spid="8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fade">
                                      <p:cBhvr>
                                        <p:cTn id="170" dur="500"/>
                                        <p:tgtEl>
                                          <p:spTgt spid="84"/>
                                        </p:tgtEl>
                                      </p:cBhvr>
                                    </p:animEffect>
                                  </p:childTnLst>
                                </p:cTn>
                              </p:par>
                              <p:par>
                                <p:cTn id="171" presetID="10" presetClass="exit" presetSubtype="0" fill="hold" nodeType="withEffect">
                                  <p:stCondLst>
                                    <p:cond delay="0"/>
                                  </p:stCondLst>
                                  <p:childTnLst>
                                    <p:animEffect transition="out" filter="fade">
                                      <p:cBhvr>
                                        <p:cTn id="172" dur="500"/>
                                        <p:tgtEl>
                                          <p:spTgt spid="134"/>
                                        </p:tgtEl>
                                      </p:cBhvr>
                                    </p:animEffect>
                                    <p:set>
                                      <p:cBhvr>
                                        <p:cTn id="173" dur="1" fill="hold">
                                          <p:stCondLst>
                                            <p:cond delay="499"/>
                                          </p:stCondLst>
                                        </p:cTn>
                                        <p:tgtEl>
                                          <p:spTgt spid="134"/>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2000"/>
                                        <p:tgtEl>
                                          <p:spTgt spid="82"/>
                                        </p:tgtEl>
                                      </p:cBhvr>
                                    </p:animEffect>
                                    <p:set>
                                      <p:cBhvr>
                                        <p:cTn id="178" dur="1" fill="hold">
                                          <p:stCondLst>
                                            <p:cond delay="1999"/>
                                          </p:stCondLst>
                                        </p:cTn>
                                        <p:tgtEl>
                                          <p:spTgt spid="82"/>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85"/>
                                        </p:tgtEl>
                                        <p:attrNameLst>
                                          <p:attrName>style.visibility</p:attrName>
                                        </p:attrNameLst>
                                      </p:cBhvr>
                                      <p:to>
                                        <p:strVal val="visible"/>
                                      </p:to>
                                    </p:set>
                                    <p:animEffect transition="in" filter="fade">
                                      <p:cBhvr>
                                        <p:cTn id="181" dur="500"/>
                                        <p:tgtEl>
                                          <p:spTgt spid="8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6"/>
                                        </p:tgtEl>
                                        <p:attrNameLst>
                                          <p:attrName>style.visibility</p:attrName>
                                        </p:attrNameLst>
                                      </p:cBhvr>
                                      <p:to>
                                        <p:strVal val="visible"/>
                                      </p:to>
                                    </p:set>
                                    <p:animEffect transition="in" filter="fade">
                                      <p:cBhvr>
                                        <p:cTn id="184" dur="500"/>
                                        <p:tgtEl>
                                          <p:spTgt spid="8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7"/>
                                        </p:tgtEl>
                                        <p:attrNameLst>
                                          <p:attrName>style.visibility</p:attrName>
                                        </p:attrNameLst>
                                      </p:cBhvr>
                                      <p:to>
                                        <p:strVal val="visible"/>
                                      </p:to>
                                    </p:set>
                                    <p:animEffect transition="in" filter="fade">
                                      <p:cBhvr>
                                        <p:cTn id="187" dur="500"/>
                                        <p:tgtEl>
                                          <p:spTgt spid="8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8"/>
                                        </p:tgtEl>
                                        <p:attrNameLst>
                                          <p:attrName>style.visibility</p:attrName>
                                        </p:attrNameLst>
                                      </p:cBhvr>
                                      <p:to>
                                        <p:strVal val="visible"/>
                                      </p:to>
                                    </p:set>
                                    <p:animEffect transition="in" filter="fade">
                                      <p:cBhvr>
                                        <p:cTn id="190" dur="500"/>
                                        <p:tgtEl>
                                          <p:spTgt spid="8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89"/>
                                        </p:tgtEl>
                                        <p:attrNameLst>
                                          <p:attrName>style.visibility</p:attrName>
                                        </p:attrNameLst>
                                      </p:cBhvr>
                                      <p:to>
                                        <p:strVal val="visible"/>
                                      </p:to>
                                    </p:set>
                                    <p:animEffect transition="in" filter="fade">
                                      <p:cBhvr>
                                        <p:cTn id="193" dur="500"/>
                                        <p:tgtEl>
                                          <p:spTgt spid="8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fade">
                                      <p:cBhvr>
                                        <p:cTn id="196" dur="500"/>
                                        <p:tgtEl>
                                          <p:spTgt spid="9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1"/>
                                        </p:tgtEl>
                                        <p:attrNameLst>
                                          <p:attrName>style.visibility</p:attrName>
                                        </p:attrNameLst>
                                      </p:cBhvr>
                                      <p:to>
                                        <p:strVal val="visible"/>
                                      </p:to>
                                    </p:set>
                                    <p:animEffect transition="in" filter="fade">
                                      <p:cBhvr>
                                        <p:cTn id="199" dur="500"/>
                                        <p:tgtEl>
                                          <p:spTgt spid="9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79"/>
                                        </p:tgtEl>
                                        <p:attrNameLst>
                                          <p:attrName>style.visibility</p:attrName>
                                        </p:attrNameLst>
                                      </p:cBhvr>
                                      <p:to>
                                        <p:strVal val="visible"/>
                                      </p:to>
                                    </p:set>
                                    <p:animEffect transition="in" filter="fade">
                                      <p:cBhvr>
                                        <p:cTn id="202" dur="500"/>
                                        <p:tgtEl>
                                          <p:spTgt spid="79"/>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92"/>
                                        </p:tgtEl>
                                        <p:attrNameLst>
                                          <p:attrName>style.visibility</p:attrName>
                                        </p:attrNameLst>
                                      </p:cBhvr>
                                      <p:to>
                                        <p:strVal val="visible"/>
                                      </p:to>
                                    </p:set>
                                    <p:animEffect transition="in" filter="fade">
                                      <p:cBhvr>
                                        <p:cTn id="205" dur="500"/>
                                        <p:tgtEl>
                                          <p:spTgt spid="92"/>
                                        </p:tgtEl>
                                      </p:cBhvr>
                                    </p:animEffect>
                                  </p:childTnLst>
                                </p:cTn>
                              </p:par>
                              <p:par>
                                <p:cTn id="206" presetID="10" presetClass="exit" presetSubtype="0" fill="hold" grpId="1" nodeType="withEffect">
                                  <p:stCondLst>
                                    <p:cond delay="0"/>
                                  </p:stCondLst>
                                  <p:childTnLst>
                                    <p:animEffect transition="out" filter="fade">
                                      <p:cBhvr>
                                        <p:cTn id="207" dur="500"/>
                                        <p:tgtEl>
                                          <p:spTgt spid="80"/>
                                        </p:tgtEl>
                                      </p:cBhvr>
                                    </p:animEffect>
                                    <p:set>
                                      <p:cBhvr>
                                        <p:cTn id="208" dur="1" fill="hold">
                                          <p:stCondLst>
                                            <p:cond delay="499"/>
                                          </p:stCondLst>
                                        </p:cTn>
                                        <p:tgtEl>
                                          <p:spTgt spid="80"/>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84"/>
                                        </p:tgtEl>
                                      </p:cBhvr>
                                    </p:animEffect>
                                    <p:set>
                                      <p:cBhvr>
                                        <p:cTn id="211" dur="1" fill="hold">
                                          <p:stCondLst>
                                            <p:cond delay="499"/>
                                          </p:stCondLst>
                                        </p:cTn>
                                        <p:tgtEl>
                                          <p:spTgt spid="84"/>
                                        </p:tgtEl>
                                        <p:attrNameLst>
                                          <p:attrName>style.visibility</p:attrName>
                                        </p:attrNameLst>
                                      </p:cBhvr>
                                      <p:to>
                                        <p:strVal val="hidden"/>
                                      </p:to>
                                    </p:set>
                                  </p:childTnLst>
                                </p:cTn>
                              </p:par>
                              <p:par>
                                <p:cTn id="212" presetID="10" presetClass="entr" presetSubtype="0" fill="hold" grpId="0" nodeType="withEffect">
                                  <p:stCondLst>
                                    <p:cond delay="0"/>
                                  </p:stCondLst>
                                  <p:childTnLst>
                                    <p:set>
                                      <p:cBhvr>
                                        <p:cTn id="213" dur="1" fill="hold">
                                          <p:stCondLst>
                                            <p:cond delay="0"/>
                                          </p:stCondLst>
                                        </p:cTn>
                                        <p:tgtEl>
                                          <p:spTgt spid="93"/>
                                        </p:tgtEl>
                                        <p:attrNameLst>
                                          <p:attrName>style.visibility</p:attrName>
                                        </p:attrNameLst>
                                      </p:cBhvr>
                                      <p:to>
                                        <p:strVal val="visible"/>
                                      </p:to>
                                    </p:set>
                                    <p:animEffect transition="in" filter="fade">
                                      <p:cBhvr>
                                        <p:cTn id="214" dur="500"/>
                                        <p:tgtEl>
                                          <p:spTgt spid="93"/>
                                        </p:tgtEl>
                                      </p:cBhvr>
                                    </p:animEffect>
                                  </p:childTnLst>
                                </p:cTn>
                              </p:par>
                              <p:par>
                                <p:cTn id="215" presetID="10" presetClass="exit" presetSubtype="0" fill="hold" grpId="1" nodeType="withEffect">
                                  <p:stCondLst>
                                    <p:cond delay="0"/>
                                  </p:stCondLst>
                                  <p:childTnLst>
                                    <p:animEffect transition="out" filter="fade">
                                      <p:cBhvr>
                                        <p:cTn id="216" dur="500"/>
                                        <p:tgtEl>
                                          <p:spTgt spid="83"/>
                                        </p:tgtEl>
                                      </p:cBhvr>
                                    </p:animEffect>
                                    <p:set>
                                      <p:cBhvr>
                                        <p:cTn id="217" dur="1" fill="hold">
                                          <p:stCondLst>
                                            <p:cond delay="499"/>
                                          </p:stCondLst>
                                        </p:cTn>
                                        <p:tgtEl>
                                          <p:spTgt spid="83"/>
                                        </p:tgtEl>
                                        <p:attrNameLst>
                                          <p:attrName>style.visibility</p:attrName>
                                        </p:attrNameLst>
                                      </p:cBhvr>
                                      <p:to>
                                        <p:strVal val="hidden"/>
                                      </p:to>
                                    </p:set>
                                  </p:childTnLst>
                                </p:cTn>
                              </p:par>
                            </p:childTnLst>
                          </p:cTn>
                        </p:par>
                        <p:par>
                          <p:cTn id="218" fill="hold">
                            <p:stCondLst>
                              <p:cond delay="2000"/>
                            </p:stCondLst>
                            <p:childTnLst>
                              <p:par>
                                <p:cTn id="219" presetID="10" presetClass="entr" presetSubtype="0" fill="hold" grpId="0" nodeType="afterEffect">
                                  <p:stCondLst>
                                    <p:cond delay="0"/>
                                  </p:stCondLst>
                                  <p:childTnLst>
                                    <p:set>
                                      <p:cBhvr>
                                        <p:cTn id="220" dur="1" fill="hold">
                                          <p:stCondLst>
                                            <p:cond delay="0"/>
                                          </p:stCondLst>
                                        </p:cTn>
                                        <p:tgtEl>
                                          <p:spTgt spid="94"/>
                                        </p:tgtEl>
                                        <p:attrNameLst>
                                          <p:attrName>style.visibility</p:attrName>
                                        </p:attrNameLst>
                                      </p:cBhvr>
                                      <p:to>
                                        <p:strVal val="visible"/>
                                      </p:to>
                                    </p:set>
                                    <p:animEffect transition="in" filter="fade">
                                      <p:cBhvr>
                                        <p:cTn id="221" dur="500"/>
                                        <p:tgtEl>
                                          <p:spTgt spid="94"/>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95"/>
                                        </p:tgtEl>
                                        <p:attrNameLst>
                                          <p:attrName>style.visibility</p:attrName>
                                        </p:attrNameLst>
                                      </p:cBhvr>
                                      <p:to>
                                        <p:strVal val="visible"/>
                                      </p:to>
                                    </p:set>
                                    <p:animEffect transition="in" filter="fade">
                                      <p:cBhvr>
                                        <p:cTn id="224" dur="500"/>
                                        <p:tgtEl>
                                          <p:spTgt spid="95"/>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xit" presetSubtype="0" fill="hold" grpId="1" nodeType="clickEffect">
                                  <p:stCondLst>
                                    <p:cond delay="0"/>
                                  </p:stCondLst>
                                  <p:childTnLst>
                                    <p:animEffect transition="out" filter="fade">
                                      <p:cBhvr>
                                        <p:cTn id="228" dur="500"/>
                                        <p:tgtEl>
                                          <p:spTgt spid="85"/>
                                        </p:tgtEl>
                                      </p:cBhvr>
                                    </p:animEffect>
                                    <p:set>
                                      <p:cBhvr>
                                        <p:cTn id="229" dur="1" fill="hold">
                                          <p:stCondLst>
                                            <p:cond delay="499"/>
                                          </p:stCondLst>
                                        </p:cTn>
                                        <p:tgtEl>
                                          <p:spTgt spid="85"/>
                                        </p:tgtEl>
                                        <p:attrNameLst>
                                          <p:attrName>style.visibility</p:attrName>
                                        </p:attrNameLst>
                                      </p:cBhvr>
                                      <p:to>
                                        <p:strVal val="hidden"/>
                                      </p:to>
                                    </p:set>
                                  </p:childTnLst>
                                </p:cTn>
                              </p:par>
                              <p:par>
                                <p:cTn id="230" presetID="10" presetClass="exit" presetSubtype="0" fill="hold" grpId="1" nodeType="withEffect">
                                  <p:stCondLst>
                                    <p:cond delay="0"/>
                                  </p:stCondLst>
                                  <p:childTnLst>
                                    <p:animEffect transition="out" filter="fade">
                                      <p:cBhvr>
                                        <p:cTn id="231" dur="500"/>
                                        <p:tgtEl>
                                          <p:spTgt spid="86"/>
                                        </p:tgtEl>
                                      </p:cBhvr>
                                    </p:animEffect>
                                    <p:set>
                                      <p:cBhvr>
                                        <p:cTn id="232" dur="1" fill="hold">
                                          <p:stCondLst>
                                            <p:cond delay="499"/>
                                          </p:stCondLst>
                                        </p:cTn>
                                        <p:tgtEl>
                                          <p:spTgt spid="86"/>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500"/>
                                        <p:tgtEl>
                                          <p:spTgt spid="87"/>
                                        </p:tgtEl>
                                      </p:cBhvr>
                                    </p:animEffect>
                                    <p:set>
                                      <p:cBhvr>
                                        <p:cTn id="235" dur="1" fill="hold">
                                          <p:stCondLst>
                                            <p:cond delay="499"/>
                                          </p:stCondLst>
                                        </p:cTn>
                                        <p:tgtEl>
                                          <p:spTgt spid="87"/>
                                        </p:tgtEl>
                                        <p:attrNameLst>
                                          <p:attrName>style.visibility</p:attrName>
                                        </p:attrNameLst>
                                      </p:cBhvr>
                                      <p:to>
                                        <p:strVal val="hidden"/>
                                      </p:to>
                                    </p:set>
                                  </p:childTnLst>
                                </p:cTn>
                              </p:par>
                              <p:par>
                                <p:cTn id="236" presetID="10" presetClass="exit" presetSubtype="0" fill="hold" grpId="1" nodeType="withEffect">
                                  <p:stCondLst>
                                    <p:cond delay="0"/>
                                  </p:stCondLst>
                                  <p:childTnLst>
                                    <p:animEffect transition="out" filter="fade">
                                      <p:cBhvr>
                                        <p:cTn id="237" dur="500"/>
                                        <p:tgtEl>
                                          <p:spTgt spid="88"/>
                                        </p:tgtEl>
                                      </p:cBhvr>
                                    </p:animEffect>
                                    <p:set>
                                      <p:cBhvr>
                                        <p:cTn id="238" dur="1" fill="hold">
                                          <p:stCondLst>
                                            <p:cond delay="499"/>
                                          </p:stCondLst>
                                        </p:cTn>
                                        <p:tgtEl>
                                          <p:spTgt spid="88"/>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500"/>
                                        <p:tgtEl>
                                          <p:spTgt spid="89"/>
                                        </p:tgtEl>
                                      </p:cBhvr>
                                    </p:animEffect>
                                    <p:set>
                                      <p:cBhvr>
                                        <p:cTn id="241" dur="1" fill="hold">
                                          <p:stCondLst>
                                            <p:cond delay="499"/>
                                          </p:stCondLst>
                                        </p:cTn>
                                        <p:tgtEl>
                                          <p:spTgt spid="89"/>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90"/>
                                        </p:tgtEl>
                                      </p:cBhvr>
                                    </p:animEffect>
                                    <p:set>
                                      <p:cBhvr>
                                        <p:cTn id="244" dur="1" fill="hold">
                                          <p:stCondLst>
                                            <p:cond delay="499"/>
                                          </p:stCondLst>
                                        </p:cTn>
                                        <p:tgtEl>
                                          <p:spTgt spid="90"/>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500"/>
                                        <p:tgtEl>
                                          <p:spTgt spid="91"/>
                                        </p:tgtEl>
                                      </p:cBhvr>
                                    </p:animEffect>
                                    <p:set>
                                      <p:cBhvr>
                                        <p:cTn id="247" dur="1" fill="hold">
                                          <p:stCondLst>
                                            <p:cond delay="499"/>
                                          </p:stCondLst>
                                        </p:cTn>
                                        <p:tgtEl>
                                          <p:spTgt spid="91"/>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79"/>
                                        </p:tgtEl>
                                      </p:cBhvr>
                                    </p:animEffect>
                                    <p:set>
                                      <p:cBhvr>
                                        <p:cTn id="250" dur="1" fill="hold">
                                          <p:stCondLst>
                                            <p:cond delay="499"/>
                                          </p:stCondLst>
                                        </p:cTn>
                                        <p:tgtEl>
                                          <p:spTgt spid="79"/>
                                        </p:tgtEl>
                                        <p:attrNameLst>
                                          <p:attrName>style.visibility</p:attrName>
                                        </p:attrNameLst>
                                      </p:cBhvr>
                                      <p:to>
                                        <p:strVal val="hidden"/>
                                      </p:to>
                                    </p:set>
                                  </p:childTnLst>
                                </p:cTn>
                              </p:par>
                              <p:par>
                                <p:cTn id="251" presetID="10" presetClass="exit" presetSubtype="0" fill="hold" grpId="1" nodeType="withEffect">
                                  <p:stCondLst>
                                    <p:cond delay="0"/>
                                  </p:stCondLst>
                                  <p:childTnLst>
                                    <p:animEffect transition="out" filter="fade">
                                      <p:cBhvr>
                                        <p:cTn id="252" dur="500"/>
                                        <p:tgtEl>
                                          <p:spTgt spid="92"/>
                                        </p:tgtEl>
                                      </p:cBhvr>
                                    </p:animEffect>
                                    <p:set>
                                      <p:cBhvr>
                                        <p:cTn id="253" dur="1" fill="hold">
                                          <p:stCondLst>
                                            <p:cond delay="499"/>
                                          </p:stCondLst>
                                        </p:cTn>
                                        <p:tgtEl>
                                          <p:spTgt spid="92"/>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500"/>
                                        <p:tgtEl>
                                          <p:spTgt spid="95"/>
                                        </p:tgtEl>
                                      </p:cBhvr>
                                    </p:animEffect>
                                    <p:set>
                                      <p:cBhvr>
                                        <p:cTn id="256" dur="1" fill="hold">
                                          <p:stCondLst>
                                            <p:cond delay="499"/>
                                          </p:stCondLst>
                                        </p:cTn>
                                        <p:tgtEl>
                                          <p:spTgt spid="95"/>
                                        </p:tgtEl>
                                        <p:attrNameLst>
                                          <p:attrName>style.visibility</p:attrName>
                                        </p:attrNameLst>
                                      </p:cBhvr>
                                      <p:to>
                                        <p:strVal val="hidden"/>
                                      </p:to>
                                    </p:set>
                                  </p:childTnLst>
                                </p:cTn>
                              </p:par>
                              <p:par>
                                <p:cTn id="257" presetID="10" presetClass="exit" presetSubtype="0" fill="hold" grpId="1" nodeType="withEffect">
                                  <p:stCondLst>
                                    <p:cond delay="0"/>
                                  </p:stCondLst>
                                  <p:childTnLst>
                                    <p:animEffect transition="out" filter="fade">
                                      <p:cBhvr>
                                        <p:cTn id="258" dur="500"/>
                                        <p:tgtEl>
                                          <p:spTgt spid="94"/>
                                        </p:tgtEl>
                                      </p:cBhvr>
                                    </p:animEffect>
                                    <p:set>
                                      <p:cBhvr>
                                        <p:cTn id="259" dur="1" fill="hold">
                                          <p:stCondLst>
                                            <p:cond delay="499"/>
                                          </p:stCondLst>
                                        </p:cTn>
                                        <p:tgtEl>
                                          <p:spTgt spid="94"/>
                                        </p:tgtEl>
                                        <p:attrNameLst>
                                          <p:attrName>style.visibility</p:attrName>
                                        </p:attrNameLst>
                                      </p:cBhvr>
                                      <p:to>
                                        <p:strVal val="hidden"/>
                                      </p:to>
                                    </p:set>
                                  </p:childTnLst>
                                </p:cTn>
                              </p:par>
                              <p:par>
                                <p:cTn id="260" presetID="10" presetClass="exit" presetSubtype="0" fill="hold" grpId="1" nodeType="withEffect">
                                  <p:stCondLst>
                                    <p:cond delay="0"/>
                                  </p:stCondLst>
                                  <p:childTnLst>
                                    <p:animEffect transition="out" filter="fade">
                                      <p:cBhvr>
                                        <p:cTn id="261" dur="500"/>
                                        <p:tgtEl>
                                          <p:spTgt spid="93"/>
                                        </p:tgtEl>
                                      </p:cBhvr>
                                    </p:animEffect>
                                    <p:set>
                                      <p:cBhvr>
                                        <p:cTn id="262" dur="1" fill="hold">
                                          <p:stCondLst>
                                            <p:cond delay="499"/>
                                          </p:stCondLst>
                                        </p:cTn>
                                        <p:tgtEl>
                                          <p:spTgt spid="93"/>
                                        </p:tgtEl>
                                        <p:attrNameLst>
                                          <p:attrName>style.visibility</p:attrName>
                                        </p:attrNameLst>
                                      </p:cBhvr>
                                      <p:to>
                                        <p:strVal val="hidden"/>
                                      </p:to>
                                    </p:set>
                                  </p:childTnLst>
                                </p:cTn>
                              </p:par>
                              <p:par>
                                <p:cTn id="263" presetID="10" presetClass="entr" presetSubtype="0" fill="hold" grpId="2" nodeType="withEffect">
                                  <p:stCondLst>
                                    <p:cond delay="0"/>
                                  </p:stCondLst>
                                  <p:childTnLst>
                                    <p:set>
                                      <p:cBhvr>
                                        <p:cTn id="264" dur="1" fill="hold">
                                          <p:stCondLst>
                                            <p:cond delay="0"/>
                                          </p:stCondLst>
                                        </p:cTn>
                                        <p:tgtEl>
                                          <p:spTgt spid="82"/>
                                        </p:tgtEl>
                                        <p:attrNameLst>
                                          <p:attrName>style.visibility</p:attrName>
                                        </p:attrNameLst>
                                      </p:cBhvr>
                                      <p:to>
                                        <p:strVal val="visible"/>
                                      </p:to>
                                    </p:set>
                                    <p:animEffect transition="in" filter="fade">
                                      <p:cBhvr>
                                        <p:cTn id="265" dur="500"/>
                                        <p:tgtEl>
                                          <p:spTgt spid="8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96"/>
                                        </p:tgtEl>
                                        <p:attrNameLst>
                                          <p:attrName>style.visibility</p:attrName>
                                        </p:attrNameLst>
                                      </p:cBhvr>
                                      <p:to>
                                        <p:strVal val="visible"/>
                                      </p:to>
                                    </p:set>
                                    <p:animEffect transition="in" filter="fade">
                                      <p:cBhvr>
                                        <p:cTn id="268" dur="500"/>
                                        <p:tgtEl>
                                          <p:spTgt spid="96"/>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12"/>
                                        </p:tgtEl>
                                        <p:attrNameLst>
                                          <p:attrName>style.visibility</p:attrName>
                                        </p:attrNameLst>
                                      </p:cBhvr>
                                      <p:to>
                                        <p:strVal val="visible"/>
                                      </p:to>
                                    </p:set>
                                    <p:animEffect transition="in" filter="fade">
                                      <p:cBhvr>
                                        <p:cTn id="271" dur="500"/>
                                        <p:tgtEl>
                                          <p:spTgt spid="112"/>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13"/>
                                        </p:tgtEl>
                                        <p:attrNameLst>
                                          <p:attrName>style.visibility</p:attrName>
                                        </p:attrNameLst>
                                      </p:cBhvr>
                                      <p:to>
                                        <p:strVal val="visible"/>
                                      </p:to>
                                    </p:set>
                                    <p:animEffect transition="in" filter="fade">
                                      <p:cBhvr>
                                        <p:cTn id="274" dur="500"/>
                                        <p:tgtEl>
                                          <p:spTgt spid="113"/>
                                        </p:tgtEl>
                                      </p:cBhvr>
                                    </p:animEffect>
                                  </p:childTnLst>
                                </p:cTn>
                              </p:par>
                              <p:par>
                                <p:cTn id="275" presetID="10" presetClass="entr" presetSubtype="0" fill="hold" grpId="2" nodeType="withEffect">
                                  <p:stCondLst>
                                    <p:cond delay="0"/>
                                  </p:stCondLst>
                                  <p:childTnLst>
                                    <p:set>
                                      <p:cBhvr>
                                        <p:cTn id="276" dur="1" fill="hold">
                                          <p:stCondLst>
                                            <p:cond delay="0"/>
                                          </p:stCondLst>
                                        </p:cTn>
                                        <p:tgtEl>
                                          <p:spTgt spid="80"/>
                                        </p:tgtEl>
                                        <p:attrNameLst>
                                          <p:attrName>style.visibility</p:attrName>
                                        </p:attrNameLst>
                                      </p:cBhvr>
                                      <p:to>
                                        <p:strVal val="visible"/>
                                      </p:to>
                                    </p:set>
                                    <p:animEffect transition="in" filter="fade">
                                      <p:cBhvr>
                                        <p:cTn id="277" dur="500"/>
                                        <p:tgtEl>
                                          <p:spTgt spid="80"/>
                                        </p:tgtEl>
                                      </p:cBhvr>
                                    </p:animEffect>
                                  </p:childTnLst>
                                </p:cTn>
                              </p:par>
                              <p:par>
                                <p:cTn id="278" presetID="10" presetClass="entr" presetSubtype="0" fill="hold" grpId="2" nodeType="withEffect">
                                  <p:stCondLst>
                                    <p:cond delay="0"/>
                                  </p:stCondLst>
                                  <p:childTnLst>
                                    <p:set>
                                      <p:cBhvr>
                                        <p:cTn id="279" dur="1" fill="hold">
                                          <p:stCondLst>
                                            <p:cond delay="0"/>
                                          </p:stCondLst>
                                        </p:cTn>
                                        <p:tgtEl>
                                          <p:spTgt spid="84"/>
                                        </p:tgtEl>
                                        <p:attrNameLst>
                                          <p:attrName>style.visibility</p:attrName>
                                        </p:attrNameLst>
                                      </p:cBhvr>
                                      <p:to>
                                        <p:strVal val="visible"/>
                                      </p:to>
                                    </p:set>
                                    <p:animEffect transition="in" filter="fade">
                                      <p:cBhvr>
                                        <p:cTn id="280" dur="500"/>
                                        <p:tgtEl>
                                          <p:spTgt spid="84"/>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97"/>
                                        </p:tgtEl>
                                        <p:attrNameLst>
                                          <p:attrName>style.visibility</p:attrName>
                                        </p:attrNameLst>
                                      </p:cBhvr>
                                      <p:to>
                                        <p:strVal val="visible"/>
                                      </p:to>
                                    </p:set>
                                    <p:animEffect transition="in" filter="fade">
                                      <p:cBhvr>
                                        <p:cTn id="285" dur="500"/>
                                        <p:tgtEl>
                                          <p:spTgt spid="97"/>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98"/>
                                        </p:tgtEl>
                                        <p:attrNameLst>
                                          <p:attrName>style.visibility</p:attrName>
                                        </p:attrNameLst>
                                      </p:cBhvr>
                                      <p:to>
                                        <p:strVal val="visible"/>
                                      </p:to>
                                    </p:set>
                                    <p:animEffect transition="in" filter="fade">
                                      <p:cBhvr>
                                        <p:cTn id="288" dur="500"/>
                                        <p:tgtEl>
                                          <p:spTgt spid="98"/>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99"/>
                                        </p:tgtEl>
                                        <p:attrNameLst>
                                          <p:attrName>style.visibility</p:attrName>
                                        </p:attrNameLst>
                                      </p:cBhvr>
                                      <p:to>
                                        <p:strVal val="visible"/>
                                      </p:to>
                                    </p:set>
                                    <p:animEffect transition="in" filter="fade">
                                      <p:cBhvr>
                                        <p:cTn id="291" dur="500"/>
                                        <p:tgtEl>
                                          <p:spTgt spid="99"/>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00"/>
                                        </p:tgtEl>
                                        <p:attrNameLst>
                                          <p:attrName>style.visibility</p:attrName>
                                        </p:attrNameLst>
                                      </p:cBhvr>
                                      <p:to>
                                        <p:strVal val="visible"/>
                                      </p:to>
                                    </p:set>
                                    <p:animEffect transition="in" filter="fade">
                                      <p:cBhvr>
                                        <p:cTn id="294" dur="500"/>
                                        <p:tgtEl>
                                          <p:spTgt spid="100"/>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01"/>
                                        </p:tgtEl>
                                        <p:attrNameLst>
                                          <p:attrName>style.visibility</p:attrName>
                                        </p:attrNameLst>
                                      </p:cBhvr>
                                      <p:to>
                                        <p:strVal val="visible"/>
                                      </p:to>
                                    </p:set>
                                    <p:animEffect transition="in" filter="fade">
                                      <p:cBhvr>
                                        <p:cTn id="297" dur="500"/>
                                        <p:tgtEl>
                                          <p:spTgt spid="101"/>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02"/>
                                        </p:tgtEl>
                                        <p:attrNameLst>
                                          <p:attrName>style.visibility</p:attrName>
                                        </p:attrNameLst>
                                      </p:cBhvr>
                                      <p:to>
                                        <p:strVal val="visible"/>
                                      </p:to>
                                    </p:set>
                                    <p:animEffect transition="in" filter="fade">
                                      <p:cBhvr>
                                        <p:cTn id="300" dur="500"/>
                                        <p:tgtEl>
                                          <p:spTgt spid="102"/>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03"/>
                                        </p:tgtEl>
                                        <p:attrNameLst>
                                          <p:attrName>style.visibility</p:attrName>
                                        </p:attrNameLst>
                                      </p:cBhvr>
                                      <p:to>
                                        <p:strVal val="visible"/>
                                      </p:to>
                                    </p:set>
                                    <p:animEffect transition="in" filter="fade">
                                      <p:cBhvr>
                                        <p:cTn id="303" dur="500"/>
                                        <p:tgtEl>
                                          <p:spTgt spid="103"/>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04"/>
                                        </p:tgtEl>
                                        <p:attrNameLst>
                                          <p:attrName>style.visibility</p:attrName>
                                        </p:attrNameLst>
                                      </p:cBhvr>
                                      <p:to>
                                        <p:strVal val="visible"/>
                                      </p:to>
                                    </p:set>
                                    <p:animEffect transition="in" filter="fade">
                                      <p:cBhvr>
                                        <p:cTn id="306" dur="500"/>
                                        <p:tgtEl>
                                          <p:spTgt spid="104"/>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05"/>
                                        </p:tgtEl>
                                        <p:attrNameLst>
                                          <p:attrName>style.visibility</p:attrName>
                                        </p:attrNameLst>
                                      </p:cBhvr>
                                      <p:to>
                                        <p:strVal val="visible"/>
                                      </p:to>
                                    </p:set>
                                    <p:animEffect transition="in" filter="fade">
                                      <p:cBhvr>
                                        <p:cTn id="309" dur="500"/>
                                        <p:tgtEl>
                                          <p:spTgt spid="105"/>
                                        </p:tgtEl>
                                      </p:cBhvr>
                                    </p:animEffect>
                                  </p:childTnLst>
                                </p:cTn>
                              </p:par>
                              <p:par>
                                <p:cTn id="310" presetID="10" presetClass="exit" presetSubtype="0" fill="hold" grpId="3" nodeType="withEffect">
                                  <p:stCondLst>
                                    <p:cond delay="0"/>
                                  </p:stCondLst>
                                  <p:childTnLst>
                                    <p:animEffect transition="out" filter="fade">
                                      <p:cBhvr>
                                        <p:cTn id="311" dur="500"/>
                                        <p:tgtEl>
                                          <p:spTgt spid="80"/>
                                        </p:tgtEl>
                                      </p:cBhvr>
                                    </p:animEffect>
                                    <p:set>
                                      <p:cBhvr>
                                        <p:cTn id="312" dur="1" fill="hold">
                                          <p:stCondLst>
                                            <p:cond delay="499"/>
                                          </p:stCondLst>
                                        </p:cTn>
                                        <p:tgtEl>
                                          <p:spTgt spid="80"/>
                                        </p:tgtEl>
                                        <p:attrNameLst>
                                          <p:attrName>style.visibility</p:attrName>
                                        </p:attrNameLst>
                                      </p:cBhvr>
                                      <p:to>
                                        <p:strVal val="hidden"/>
                                      </p:to>
                                    </p:set>
                                  </p:childTnLst>
                                </p:cTn>
                              </p:par>
                              <p:par>
                                <p:cTn id="313" presetID="10" presetClass="exit" presetSubtype="0" fill="hold" grpId="3" nodeType="withEffect">
                                  <p:stCondLst>
                                    <p:cond delay="0"/>
                                  </p:stCondLst>
                                  <p:childTnLst>
                                    <p:animEffect transition="out" filter="fade">
                                      <p:cBhvr>
                                        <p:cTn id="314" dur="500"/>
                                        <p:tgtEl>
                                          <p:spTgt spid="82"/>
                                        </p:tgtEl>
                                      </p:cBhvr>
                                    </p:animEffect>
                                    <p:set>
                                      <p:cBhvr>
                                        <p:cTn id="315" dur="1" fill="hold">
                                          <p:stCondLst>
                                            <p:cond delay="499"/>
                                          </p:stCondLst>
                                        </p:cTn>
                                        <p:tgtEl>
                                          <p:spTgt spid="82"/>
                                        </p:tgtEl>
                                        <p:attrNameLst>
                                          <p:attrName>style.visibility</p:attrName>
                                        </p:attrNameLst>
                                      </p:cBhvr>
                                      <p:to>
                                        <p:strVal val="hidden"/>
                                      </p:to>
                                    </p:set>
                                  </p:childTnLst>
                                </p:cTn>
                              </p:par>
                            </p:childTnLst>
                          </p:cTn>
                        </p:par>
                        <p:par>
                          <p:cTn id="316" fill="hold">
                            <p:stCondLst>
                              <p:cond delay="500"/>
                            </p:stCondLst>
                            <p:childTnLst>
                              <p:par>
                                <p:cTn id="317" presetID="10" presetClass="entr" presetSubtype="0" fill="hold" grpId="0" nodeType="afterEffect">
                                  <p:stCondLst>
                                    <p:cond delay="0"/>
                                  </p:stCondLst>
                                  <p:childTnLst>
                                    <p:set>
                                      <p:cBhvr>
                                        <p:cTn id="318" dur="1" fill="hold">
                                          <p:stCondLst>
                                            <p:cond delay="0"/>
                                          </p:stCondLst>
                                        </p:cTn>
                                        <p:tgtEl>
                                          <p:spTgt spid="106"/>
                                        </p:tgtEl>
                                        <p:attrNameLst>
                                          <p:attrName>style.visibility</p:attrName>
                                        </p:attrNameLst>
                                      </p:cBhvr>
                                      <p:to>
                                        <p:strVal val="visible"/>
                                      </p:to>
                                    </p:set>
                                    <p:animEffect transition="in" filter="fade">
                                      <p:cBhvr>
                                        <p:cTn id="319" dur="500"/>
                                        <p:tgtEl>
                                          <p:spTgt spid="106"/>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107"/>
                                        </p:tgtEl>
                                        <p:attrNameLst>
                                          <p:attrName>style.visibility</p:attrName>
                                        </p:attrNameLst>
                                      </p:cBhvr>
                                      <p:to>
                                        <p:strVal val="visible"/>
                                      </p:to>
                                    </p:set>
                                    <p:animEffect transition="in" filter="fade">
                                      <p:cBhvr>
                                        <p:cTn id="322" dur="500"/>
                                        <p:tgtEl>
                                          <p:spTgt spid="107"/>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109"/>
                                        </p:tgtEl>
                                        <p:attrNameLst>
                                          <p:attrName>style.visibility</p:attrName>
                                        </p:attrNameLst>
                                      </p:cBhvr>
                                      <p:to>
                                        <p:strVal val="visible"/>
                                      </p:to>
                                    </p:set>
                                    <p:animEffect transition="in" filter="fade">
                                      <p:cBhvr>
                                        <p:cTn id="325" dur="500"/>
                                        <p:tgtEl>
                                          <p:spTgt spid="109"/>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110"/>
                                        </p:tgtEl>
                                        <p:attrNameLst>
                                          <p:attrName>style.visibility</p:attrName>
                                        </p:attrNameLst>
                                      </p:cBhvr>
                                      <p:to>
                                        <p:strVal val="visible"/>
                                      </p:to>
                                    </p:set>
                                    <p:animEffect transition="in" filter="fade">
                                      <p:cBhvr>
                                        <p:cTn id="328" dur="500"/>
                                        <p:tgtEl>
                                          <p:spTgt spid="110"/>
                                        </p:tgtEl>
                                      </p:cBhvr>
                                    </p:animEffect>
                                  </p:childTnLst>
                                </p:cTn>
                              </p:par>
                            </p:childTnLst>
                          </p:cTn>
                        </p:par>
                      </p:childTnLst>
                    </p:cTn>
                  </p:par>
                  <p:par>
                    <p:cTn id="329" fill="hold">
                      <p:stCondLst>
                        <p:cond delay="indefinite"/>
                      </p:stCondLst>
                      <p:childTnLst>
                        <p:par>
                          <p:cTn id="330" fill="hold">
                            <p:stCondLst>
                              <p:cond delay="0"/>
                            </p:stCondLst>
                            <p:childTnLst>
                              <p:par>
                                <p:cTn id="331" presetID="10" presetClass="entr" presetSubtype="0" fill="hold" nodeType="clickEffect">
                                  <p:stCondLst>
                                    <p:cond delay="0"/>
                                  </p:stCondLst>
                                  <p:childTnLst>
                                    <p:set>
                                      <p:cBhvr>
                                        <p:cTn id="332" dur="1" fill="hold">
                                          <p:stCondLst>
                                            <p:cond delay="0"/>
                                          </p:stCondLst>
                                        </p:cTn>
                                        <p:tgtEl>
                                          <p:spTgt spid="125"/>
                                        </p:tgtEl>
                                        <p:attrNameLst>
                                          <p:attrName>style.visibility</p:attrName>
                                        </p:attrNameLst>
                                      </p:cBhvr>
                                      <p:to>
                                        <p:strVal val="visible"/>
                                      </p:to>
                                    </p:set>
                                    <p:animEffect transition="in" filter="fade">
                                      <p:cBhvr>
                                        <p:cTn id="33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4" grpId="1" animBg="1"/>
      <p:bldP spid="63" grpId="0" animBg="1"/>
      <p:bldP spid="63" grpId="1" animBg="1"/>
      <p:bldP spid="37" grpId="0" animBg="1"/>
      <p:bldP spid="37" grpId="1" animBg="1"/>
      <p:bldP spid="38" grpId="0" animBg="1"/>
      <p:bldP spid="38" grpId="1" animBg="1"/>
      <p:bldP spid="39" grpId="0" animBg="1"/>
      <p:bldP spid="39" grpId="1" animBg="1"/>
      <p:bldP spid="40" grpId="0" animBg="1"/>
      <p:bldP spid="40" grpId="1" animBg="1"/>
      <p:bldP spid="41" grpId="0" animBg="1"/>
      <p:bldP spid="45" grpId="0" animBg="1"/>
      <p:bldP spid="46" grpId="0" animBg="1"/>
      <p:bldP spid="47" grpId="0" animBg="1"/>
      <p:bldP spid="52" grpId="0"/>
      <p:bldP spid="53" grpId="0"/>
      <p:bldP spid="57" grpId="0"/>
      <p:bldP spid="58" grpId="0"/>
      <p:bldP spid="59" grpId="0" animBg="1"/>
      <p:bldP spid="60" grpId="0"/>
      <p:bldP spid="62" grpId="0" animBg="1"/>
      <p:bldP spid="62" grpId="1" animBg="1"/>
      <p:bldP spid="64" grpId="0"/>
      <p:bldP spid="64" grpId="1"/>
      <p:bldP spid="65" grpId="0"/>
      <p:bldP spid="65" grpId="1"/>
      <p:bldP spid="66" grpId="0" animBg="1"/>
      <p:bldP spid="67" grpId="0" animBg="1"/>
      <p:bldP spid="68" grpId="0" animBg="1"/>
      <p:bldP spid="69" grpId="0" animBg="1"/>
      <p:bldP spid="70" grpId="0" animBg="1"/>
      <p:bldP spid="71" grpId="0" animBg="1"/>
      <p:bldP spid="72" grpId="0" animBg="1"/>
      <p:bldP spid="75" grpId="0"/>
      <p:bldP spid="76" grpId="0"/>
      <p:bldP spid="79" grpId="0" animBg="1"/>
      <p:bldP spid="79" grpId="1" animBg="1"/>
      <p:bldP spid="80" grpId="0" animBg="1"/>
      <p:bldP spid="80" grpId="1" animBg="1"/>
      <p:bldP spid="80" grpId="2" animBg="1"/>
      <p:bldP spid="80" grpId="3" animBg="1"/>
      <p:bldP spid="82" grpId="0" animBg="1"/>
      <p:bldP spid="82" grpId="1" animBg="1"/>
      <p:bldP spid="82" grpId="2" animBg="1"/>
      <p:bldP spid="82" grpId="3" animBg="1"/>
      <p:bldP spid="83" grpId="0"/>
      <p:bldP spid="83" grpId="1"/>
      <p:bldP spid="84" grpId="0"/>
      <p:bldP spid="84" grpId="1"/>
      <p:bldP spid="84" grpId="2"/>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p:bldP spid="92" grpId="1"/>
      <p:bldP spid="93" grpId="0"/>
      <p:bldP spid="93" grpId="1"/>
      <p:bldP spid="94" grpId="0" animBg="1"/>
      <p:bldP spid="94" grpId="1" animBg="1"/>
      <p:bldP spid="95" grpId="0"/>
      <p:bldP spid="95" grpId="1"/>
      <p:bldP spid="96" grpId="0" animBg="1"/>
      <p:bldP spid="98" grpId="0"/>
      <p:bldP spid="99" grpId="0" animBg="1"/>
      <p:bldP spid="100" grpId="0" animBg="1"/>
      <p:bldP spid="101" grpId="0" animBg="1"/>
      <p:bldP spid="102" grpId="0" animBg="1"/>
      <p:bldP spid="103" grpId="0" animBg="1"/>
      <p:bldP spid="104" grpId="0" animBg="1"/>
      <p:bldP spid="105" grpId="0" animBg="1"/>
      <p:bldP spid="106" grpId="0" animBg="1"/>
      <p:bldP spid="107" grpId="0"/>
      <p:bldP spid="112" grpId="0"/>
      <p:bldP spid="113" grpId="0"/>
      <p:bldP spid="116" grpId="0" animBg="1"/>
      <p:bldP spid="118" grpId="0" animBg="1"/>
      <p:bldP spid="118" grpId="1" animBg="1"/>
      <p:bldP spid="119" grpId="0" animBg="1"/>
      <p:bldP spid="109" grpId="0" animBg="1"/>
      <p:bldP spid="110" grpId="0"/>
      <p:bldP spid="131" grpId="0"/>
      <p:bldP spid="1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a:off x="472484" y="3861048"/>
            <a:ext cx="3528392" cy="504056"/>
          </a:xfrm>
          <a:prstGeom prst="rect">
            <a:avLst/>
          </a:prstGeom>
          <a:gradFill>
            <a:gsLst>
              <a:gs pos="0">
                <a:schemeClr val="accent2">
                  <a:lumMod val="50000"/>
                </a:schemeClr>
              </a:gs>
              <a:gs pos="67000">
                <a:schemeClr val="bg1"/>
              </a:gs>
              <a:gs pos="10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8" name="Forme libre 137"/>
          <p:cNvSpPr/>
          <p:nvPr/>
        </p:nvSpPr>
        <p:spPr>
          <a:xfrm>
            <a:off x="1341444" y="3861875"/>
            <a:ext cx="1795336" cy="512466"/>
          </a:xfrm>
          <a:custGeom>
            <a:avLst/>
            <a:gdLst>
              <a:gd name="connsiteX0" fmla="*/ 462224 w 1657978"/>
              <a:gd name="connsiteY0" fmla="*/ 10048 h 512466"/>
              <a:gd name="connsiteX1" fmla="*/ 0 w 1657978"/>
              <a:gd name="connsiteY1" fmla="*/ 512466 h 512466"/>
              <a:gd name="connsiteX2" fmla="*/ 1567543 w 1657978"/>
              <a:gd name="connsiteY2" fmla="*/ 492369 h 512466"/>
              <a:gd name="connsiteX3" fmla="*/ 1657978 w 1657978"/>
              <a:gd name="connsiteY3" fmla="*/ 512466 h 512466"/>
              <a:gd name="connsiteX4" fmla="*/ 1245996 w 1657978"/>
              <a:gd name="connsiteY4" fmla="*/ 0 h 512466"/>
              <a:gd name="connsiteX5" fmla="*/ 462224 w 1657978"/>
              <a:gd name="connsiteY5" fmla="*/ 10048 h 512466"/>
              <a:gd name="connsiteX0" fmla="*/ 462224 w 1657978"/>
              <a:gd name="connsiteY0" fmla="*/ 10048 h 512466"/>
              <a:gd name="connsiteX1" fmla="*/ 0 w 1657978"/>
              <a:gd name="connsiteY1" fmla="*/ 512466 h 512466"/>
              <a:gd name="connsiteX2" fmla="*/ 1657978 w 1657978"/>
              <a:gd name="connsiteY2" fmla="*/ 512466 h 512466"/>
              <a:gd name="connsiteX3" fmla="*/ 1245996 w 1657978"/>
              <a:gd name="connsiteY3" fmla="*/ 0 h 512466"/>
              <a:gd name="connsiteX4" fmla="*/ 462224 w 1657978"/>
              <a:gd name="connsiteY4" fmla="*/ 10048 h 51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78" h="512466">
                <a:moveTo>
                  <a:pt x="462224" y="10048"/>
                </a:moveTo>
                <a:lnTo>
                  <a:pt x="0" y="512466"/>
                </a:lnTo>
                <a:lnTo>
                  <a:pt x="1657978" y="512466"/>
                </a:lnTo>
                <a:lnTo>
                  <a:pt x="1245996" y="0"/>
                </a:lnTo>
                <a:lnTo>
                  <a:pt x="462224" y="100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8" name="Rectangle 127"/>
          <p:cNvSpPr/>
          <p:nvPr/>
        </p:nvSpPr>
        <p:spPr>
          <a:xfrm>
            <a:off x="472484" y="3861048"/>
            <a:ext cx="3528392" cy="504056"/>
          </a:xfrm>
          <a:prstGeom prst="rect">
            <a:avLst/>
          </a:prstGeom>
          <a:gradFill flip="none" rotWithShape="1">
            <a:gsLst>
              <a:gs pos="10000">
                <a:srgbClr val="FF0000">
                  <a:alpha val="56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4" name="Forme libre 143"/>
          <p:cNvSpPr/>
          <p:nvPr/>
        </p:nvSpPr>
        <p:spPr>
          <a:xfrm>
            <a:off x="1552604" y="3068960"/>
            <a:ext cx="1440160" cy="79208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32"/>
              <a:gd name="connsiteY0" fmla="*/ 0 h 10000"/>
              <a:gd name="connsiteX1" fmla="*/ 10032 w 10032"/>
              <a:gd name="connsiteY1" fmla="*/ 0 h 10000"/>
              <a:gd name="connsiteX2" fmla="*/ 8000 w 10032"/>
              <a:gd name="connsiteY2" fmla="*/ 10000 h 10000"/>
              <a:gd name="connsiteX3" fmla="*/ 2000 w 10032"/>
              <a:gd name="connsiteY3" fmla="*/ 10000 h 10000"/>
              <a:gd name="connsiteX4" fmla="*/ 0 w 1003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00">
                <a:moveTo>
                  <a:pt x="0" y="0"/>
                </a:moveTo>
                <a:lnTo>
                  <a:pt x="10032" y="0"/>
                </a:lnTo>
                <a:lnTo>
                  <a:pt x="8000" y="10000"/>
                </a:lnTo>
                <a:lnTo>
                  <a:pt x="2000" y="10000"/>
                </a:lnTo>
                <a:lnTo>
                  <a:pt x="0" y="0"/>
                </a:lnTo>
                <a:close/>
              </a:path>
            </a:pathLst>
          </a:custGeom>
          <a:solidFill>
            <a:srgbClr val="5F5F5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a:normAutofit fontScale="90000"/>
          </a:bodyPr>
          <a:lstStyle/>
          <a:p>
            <a:r>
              <a:rPr lang="fr-BE" dirty="0" smtClean="0"/>
              <a:t>Risques liés à l’impact sur la surface</a:t>
            </a:r>
            <a:endParaRPr lang="fr-BE" dirty="0"/>
          </a:p>
        </p:txBody>
      </p:sp>
      <p:sp>
        <p:nvSpPr>
          <p:cNvPr id="113" name="Rectangle 112"/>
          <p:cNvSpPr/>
          <p:nvPr/>
        </p:nvSpPr>
        <p:spPr>
          <a:xfrm>
            <a:off x="472484" y="3068960"/>
            <a:ext cx="3528392"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5" name="Rectangle 114"/>
          <p:cNvSpPr/>
          <p:nvPr/>
        </p:nvSpPr>
        <p:spPr>
          <a:xfrm>
            <a:off x="472484" y="3861048"/>
            <a:ext cx="352839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7" name="Connecteur droit 116"/>
          <p:cNvCxnSpPr/>
          <p:nvPr/>
        </p:nvCxnSpPr>
        <p:spPr>
          <a:xfrm>
            <a:off x="688508" y="3068960"/>
            <a:ext cx="2736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V="1">
            <a:off x="568768" y="3068960"/>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712784" y="3068960"/>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856800" y="3068960"/>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1000816" y="3068960"/>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flipV="1">
            <a:off x="1144832" y="3068960"/>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flipV="1">
            <a:off x="1288848" y="3068960"/>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ZoneTexte 123"/>
          <p:cNvSpPr txBox="1"/>
          <p:nvPr/>
        </p:nvSpPr>
        <p:spPr>
          <a:xfrm>
            <a:off x="338079" y="4481825"/>
            <a:ext cx="3883499" cy="1569660"/>
          </a:xfrm>
          <a:prstGeom prst="rect">
            <a:avLst/>
          </a:prstGeom>
          <a:noFill/>
        </p:spPr>
        <p:txBody>
          <a:bodyPr wrap="none" rtlCol="0">
            <a:spAutoFit/>
          </a:bodyPr>
          <a:lstStyle/>
          <a:p>
            <a:r>
              <a:rPr lang="fr-BE" sz="2400" dirty="0" smtClean="0"/>
              <a:t>Exhaures</a:t>
            </a:r>
          </a:p>
          <a:p>
            <a:r>
              <a:rPr lang="fr-BE" sz="2400" dirty="0" smtClean="0"/>
              <a:t>Issues de mines</a:t>
            </a:r>
          </a:p>
          <a:p>
            <a:pPr algn="ctr"/>
            <a:r>
              <a:rPr lang="fr-BE" sz="2400" dirty="0" smtClean="0"/>
              <a:t>Communications entre sièges</a:t>
            </a:r>
          </a:p>
          <a:p>
            <a:r>
              <a:rPr lang="fr-BE" sz="2400" dirty="0" smtClean="0"/>
              <a:t>Chantiers peu profonds</a:t>
            </a:r>
            <a:endParaRPr lang="fr-BE" sz="2400" dirty="0"/>
          </a:p>
        </p:txBody>
      </p:sp>
      <p:sp>
        <p:nvSpPr>
          <p:cNvPr id="126" name="ZoneTexte 125"/>
          <p:cNvSpPr txBox="1"/>
          <p:nvPr/>
        </p:nvSpPr>
        <p:spPr>
          <a:xfrm>
            <a:off x="3352804" y="3995772"/>
            <a:ext cx="628698" cy="369332"/>
          </a:xfrm>
          <a:prstGeom prst="rect">
            <a:avLst/>
          </a:prstGeom>
          <a:noFill/>
        </p:spPr>
        <p:txBody>
          <a:bodyPr wrap="none" rtlCol="0">
            <a:spAutoFit/>
          </a:bodyPr>
          <a:lstStyle/>
          <a:p>
            <a:r>
              <a:rPr lang="fr-BE" i="1" dirty="0" smtClean="0">
                <a:solidFill>
                  <a:schemeClr val="bg1"/>
                </a:solidFill>
              </a:rPr>
              <a:t>VIDE</a:t>
            </a:r>
          </a:p>
        </p:txBody>
      </p:sp>
      <p:sp>
        <p:nvSpPr>
          <p:cNvPr id="127" name="ZoneTexte 126"/>
          <p:cNvSpPr txBox="1"/>
          <p:nvPr/>
        </p:nvSpPr>
        <p:spPr>
          <a:xfrm>
            <a:off x="472484" y="2708920"/>
            <a:ext cx="460382" cy="369332"/>
          </a:xfrm>
          <a:prstGeom prst="rect">
            <a:avLst/>
          </a:prstGeom>
          <a:noFill/>
        </p:spPr>
        <p:txBody>
          <a:bodyPr wrap="none" rtlCol="0">
            <a:spAutoFit/>
          </a:bodyPr>
          <a:lstStyle/>
          <a:p>
            <a:r>
              <a:rPr lang="fr-BE" i="1" dirty="0" smtClean="0"/>
              <a:t>Sol</a:t>
            </a:r>
          </a:p>
        </p:txBody>
      </p:sp>
      <p:sp>
        <p:nvSpPr>
          <p:cNvPr id="130" name="Forme libre 129"/>
          <p:cNvSpPr/>
          <p:nvPr/>
        </p:nvSpPr>
        <p:spPr>
          <a:xfrm>
            <a:off x="1891389" y="3793397"/>
            <a:ext cx="733778" cy="112889"/>
          </a:xfrm>
          <a:custGeom>
            <a:avLst/>
            <a:gdLst>
              <a:gd name="connsiteX0" fmla="*/ 0 w 733778"/>
              <a:gd name="connsiteY0" fmla="*/ 90311 h 112889"/>
              <a:gd name="connsiteX1" fmla="*/ 203200 w 733778"/>
              <a:gd name="connsiteY1" fmla="*/ 0 h 112889"/>
              <a:gd name="connsiteX2" fmla="*/ 237067 w 733778"/>
              <a:gd name="connsiteY2" fmla="*/ 101600 h 112889"/>
              <a:gd name="connsiteX3" fmla="*/ 440267 w 733778"/>
              <a:gd name="connsiteY3" fmla="*/ 22578 h 112889"/>
              <a:gd name="connsiteX4" fmla="*/ 474133 w 733778"/>
              <a:gd name="connsiteY4" fmla="*/ 112889 h 112889"/>
              <a:gd name="connsiteX5" fmla="*/ 688622 w 733778"/>
              <a:gd name="connsiteY5" fmla="*/ 22578 h 112889"/>
              <a:gd name="connsiteX6" fmla="*/ 733778 w 733778"/>
              <a:gd name="connsiteY6" fmla="*/ 112889 h 11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778" h="112889">
                <a:moveTo>
                  <a:pt x="0" y="90311"/>
                </a:moveTo>
                <a:lnTo>
                  <a:pt x="203200" y="0"/>
                </a:lnTo>
                <a:lnTo>
                  <a:pt x="237067" y="101600"/>
                </a:lnTo>
                <a:lnTo>
                  <a:pt x="440267" y="22578"/>
                </a:lnTo>
                <a:lnTo>
                  <a:pt x="474133" y="112889"/>
                </a:lnTo>
                <a:lnTo>
                  <a:pt x="688622" y="22578"/>
                </a:lnTo>
                <a:lnTo>
                  <a:pt x="733778" y="11288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32" name="Connecteur droit 131"/>
          <p:cNvCxnSpPr/>
          <p:nvPr/>
        </p:nvCxnSpPr>
        <p:spPr>
          <a:xfrm flipH="1" flipV="1">
            <a:off x="1552605" y="3068960"/>
            <a:ext cx="288031"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a:stCxn id="144" idx="2"/>
          </p:cNvCxnSpPr>
          <p:nvPr/>
        </p:nvCxnSpPr>
        <p:spPr>
          <a:xfrm flipV="1">
            <a:off x="2701057" y="3068960"/>
            <a:ext cx="291707"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Forme libre 140"/>
          <p:cNvSpPr/>
          <p:nvPr/>
        </p:nvSpPr>
        <p:spPr>
          <a:xfrm>
            <a:off x="1696619" y="3429000"/>
            <a:ext cx="1152147" cy="43204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32"/>
              <a:gd name="connsiteY0" fmla="*/ 0 h 10000"/>
              <a:gd name="connsiteX1" fmla="*/ 10032 w 10032"/>
              <a:gd name="connsiteY1" fmla="*/ 0 h 10000"/>
              <a:gd name="connsiteX2" fmla="*/ 8000 w 10032"/>
              <a:gd name="connsiteY2" fmla="*/ 10000 h 10000"/>
              <a:gd name="connsiteX3" fmla="*/ 2000 w 10032"/>
              <a:gd name="connsiteY3" fmla="*/ 10000 h 10000"/>
              <a:gd name="connsiteX4" fmla="*/ 0 w 10032"/>
              <a:gd name="connsiteY4" fmla="*/ 0 h 10000"/>
              <a:gd name="connsiteX0" fmla="*/ 0 w 10032"/>
              <a:gd name="connsiteY0" fmla="*/ 0 h 10000"/>
              <a:gd name="connsiteX1" fmla="*/ 10032 w 10032"/>
              <a:gd name="connsiteY1" fmla="*/ 0 h 10000"/>
              <a:gd name="connsiteX2" fmla="*/ 8000 w 10032"/>
              <a:gd name="connsiteY2" fmla="*/ 10000 h 10000"/>
              <a:gd name="connsiteX3" fmla="*/ 1750 w 10032"/>
              <a:gd name="connsiteY3" fmla="*/ 10000 h 10000"/>
              <a:gd name="connsiteX4" fmla="*/ 0 w 10032"/>
              <a:gd name="connsiteY4" fmla="*/ 0 h 10000"/>
              <a:gd name="connsiteX0" fmla="*/ 0 w 9670"/>
              <a:gd name="connsiteY0" fmla="*/ 0 h 10000"/>
              <a:gd name="connsiteX1" fmla="*/ 9670 w 9670"/>
              <a:gd name="connsiteY1" fmla="*/ 0 h 10000"/>
              <a:gd name="connsiteX2" fmla="*/ 8000 w 9670"/>
              <a:gd name="connsiteY2" fmla="*/ 10000 h 10000"/>
              <a:gd name="connsiteX3" fmla="*/ 1750 w 9670"/>
              <a:gd name="connsiteY3" fmla="*/ 10000 h 10000"/>
              <a:gd name="connsiteX4" fmla="*/ 0 w 9670"/>
              <a:gd name="connsiteY4" fmla="*/ 0 h 10000"/>
              <a:gd name="connsiteX0" fmla="*/ 0 w 10000"/>
              <a:gd name="connsiteY0" fmla="*/ 0 h 10000"/>
              <a:gd name="connsiteX1" fmla="*/ 10000 w 10000"/>
              <a:gd name="connsiteY1" fmla="*/ 0 h 10000"/>
              <a:gd name="connsiteX2" fmla="*/ 8273 w 10000"/>
              <a:gd name="connsiteY2" fmla="*/ 10000 h 10000"/>
              <a:gd name="connsiteX3" fmla="*/ 181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273 w 10000"/>
              <a:gd name="connsiteY2" fmla="*/ 10000 h 10000"/>
              <a:gd name="connsiteX3" fmla="*/ 181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273 w 10000"/>
              <a:gd name="connsiteY2" fmla="*/ 10000 h 10000"/>
              <a:gd name="connsiteX3" fmla="*/ 1810 w 10000"/>
              <a:gd name="connsiteY3" fmla="*/ 10000 h 10000"/>
              <a:gd name="connsiteX4" fmla="*/ 0 w 10000"/>
              <a:gd name="connsiteY4" fmla="*/ 0 h 10000"/>
              <a:gd name="connsiteX0" fmla="*/ 0 w 9829"/>
              <a:gd name="connsiteY0" fmla="*/ 0 h 10000"/>
              <a:gd name="connsiteX1" fmla="*/ 9829 w 9829"/>
              <a:gd name="connsiteY1" fmla="*/ 0 h 10000"/>
              <a:gd name="connsiteX2" fmla="*/ 8102 w 9829"/>
              <a:gd name="connsiteY2" fmla="*/ 10000 h 10000"/>
              <a:gd name="connsiteX3" fmla="*/ 1639 w 9829"/>
              <a:gd name="connsiteY3" fmla="*/ 10000 h 10000"/>
              <a:gd name="connsiteX4" fmla="*/ 0 w 9829"/>
              <a:gd name="connsiteY4" fmla="*/ 0 h 10000"/>
              <a:gd name="connsiteX0" fmla="*/ 0 w 10000"/>
              <a:gd name="connsiteY0" fmla="*/ 0 h 10000"/>
              <a:gd name="connsiteX1" fmla="*/ 10000 w 10000"/>
              <a:gd name="connsiteY1" fmla="*/ 0 h 10000"/>
              <a:gd name="connsiteX2" fmla="*/ 8243 w 10000"/>
              <a:gd name="connsiteY2" fmla="*/ 10000 h 10000"/>
              <a:gd name="connsiteX3" fmla="*/ 115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74 w 10000"/>
              <a:gd name="connsiteY2" fmla="*/ 10000 h 10000"/>
              <a:gd name="connsiteX3" fmla="*/ 1153 w 10000"/>
              <a:gd name="connsiteY3" fmla="*/ 10000 h 10000"/>
              <a:gd name="connsiteX4" fmla="*/ 0 w 10000"/>
              <a:gd name="connsiteY4" fmla="*/ 0 h 10000"/>
              <a:gd name="connsiteX0" fmla="*/ 0 w 9228"/>
              <a:gd name="connsiteY0" fmla="*/ 0 h 10000"/>
              <a:gd name="connsiteX1" fmla="*/ 9228 w 9228"/>
              <a:gd name="connsiteY1" fmla="*/ 0 h 10000"/>
              <a:gd name="connsiteX2" fmla="*/ 8074 w 9228"/>
              <a:gd name="connsiteY2" fmla="*/ 10000 h 10000"/>
              <a:gd name="connsiteX3" fmla="*/ 1153 w 9228"/>
              <a:gd name="connsiteY3" fmla="*/ 10000 h 10000"/>
              <a:gd name="connsiteX4" fmla="*/ 0 w 922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 h="10000">
                <a:moveTo>
                  <a:pt x="0" y="0"/>
                </a:moveTo>
                <a:lnTo>
                  <a:pt x="9228" y="0"/>
                </a:lnTo>
                <a:lnTo>
                  <a:pt x="8074" y="10000"/>
                </a:lnTo>
                <a:lnTo>
                  <a:pt x="1153" y="10000"/>
                </a:lnTo>
                <a:lnTo>
                  <a:pt x="0" y="0"/>
                </a:lnTo>
                <a:close/>
              </a:path>
            </a:pathLst>
          </a:custGeom>
          <a:solidFill>
            <a:srgbClr val="5F5F5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3" name="ZoneTexte 142"/>
          <p:cNvSpPr txBox="1"/>
          <p:nvPr/>
        </p:nvSpPr>
        <p:spPr>
          <a:xfrm>
            <a:off x="1552604" y="4005064"/>
            <a:ext cx="1528688" cy="369332"/>
          </a:xfrm>
          <a:prstGeom prst="rect">
            <a:avLst/>
          </a:prstGeom>
          <a:noFill/>
        </p:spPr>
        <p:txBody>
          <a:bodyPr wrap="none" rtlCol="0">
            <a:spAutoFit/>
          </a:bodyPr>
          <a:lstStyle/>
          <a:p>
            <a:r>
              <a:rPr lang="fr-BE" i="1" dirty="0" smtClean="0">
                <a:solidFill>
                  <a:schemeClr val="bg1"/>
                </a:solidFill>
              </a:rPr>
              <a:t>Cône d’éboulis</a:t>
            </a:r>
          </a:p>
        </p:txBody>
      </p:sp>
      <p:sp>
        <p:nvSpPr>
          <p:cNvPr id="147" name="ZoneTexte 146"/>
          <p:cNvSpPr txBox="1"/>
          <p:nvPr/>
        </p:nvSpPr>
        <p:spPr>
          <a:xfrm>
            <a:off x="3707904" y="2204864"/>
            <a:ext cx="5616624" cy="1446550"/>
          </a:xfrm>
          <a:prstGeom prst="rect">
            <a:avLst/>
          </a:prstGeom>
          <a:noFill/>
        </p:spPr>
        <p:txBody>
          <a:bodyPr wrap="square" rtlCol="0">
            <a:spAutoFit/>
          </a:bodyPr>
          <a:lstStyle/>
          <a:p>
            <a:pPr algn="ctr"/>
            <a:r>
              <a:rPr lang="fr-BE" sz="2400" dirty="0" smtClean="0"/>
              <a:t>Effondrement</a:t>
            </a:r>
          </a:p>
          <a:p>
            <a:endParaRPr lang="fr-BE" sz="2400" dirty="0" smtClean="0"/>
          </a:p>
          <a:p>
            <a:pPr algn="ctr">
              <a:buFont typeface="Arial" pitchFamily="34" charset="0"/>
              <a:buChar char="•"/>
            </a:pPr>
            <a:endParaRPr lang="fr-BE" sz="2000" dirty="0" smtClean="0"/>
          </a:p>
          <a:p>
            <a:pPr algn="ctr">
              <a:buFont typeface="Arial" pitchFamily="34" charset="0"/>
              <a:buChar char="•"/>
            </a:pPr>
            <a:endParaRPr lang="fr-BE" sz="2000" dirty="0"/>
          </a:p>
        </p:txBody>
      </p:sp>
      <p:sp>
        <p:nvSpPr>
          <p:cNvPr id="148" name="Rectangle 147"/>
          <p:cNvSpPr/>
          <p:nvPr/>
        </p:nvSpPr>
        <p:spPr>
          <a:xfrm>
            <a:off x="4272393" y="3212976"/>
            <a:ext cx="532859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9" name="ZoneTexte 148"/>
          <p:cNvSpPr txBox="1"/>
          <p:nvPr/>
        </p:nvSpPr>
        <p:spPr>
          <a:xfrm>
            <a:off x="5424521" y="2981851"/>
            <a:ext cx="2316340" cy="461665"/>
          </a:xfrm>
          <a:prstGeom prst="rect">
            <a:avLst/>
          </a:prstGeom>
          <a:noFill/>
        </p:spPr>
        <p:txBody>
          <a:bodyPr wrap="none" rtlCol="0">
            <a:spAutoFit/>
          </a:bodyPr>
          <a:lstStyle/>
          <a:p>
            <a:r>
              <a:rPr lang="fr-BE" sz="2400" b="1" dirty="0" smtClean="0">
                <a:solidFill>
                  <a:srgbClr val="C00000"/>
                </a:solidFill>
              </a:rPr>
              <a:t>VIDE POTENTIEL </a:t>
            </a:r>
            <a:endParaRPr lang="fr-BE" sz="2400" b="1" dirty="0">
              <a:solidFill>
                <a:srgbClr val="C00000"/>
              </a:solidFill>
            </a:endParaRPr>
          </a:p>
        </p:txBody>
      </p:sp>
      <p:sp>
        <p:nvSpPr>
          <p:cNvPr id="150" name="ZoneTexte 149"/>
          <p:cNvSpPr txBox="1"/>
          <p:nvPr/>
        </p:nvSpPr>
        <p:spPr>
          <a:xfrm>
            <a:off x="4992473" y="3557915"/>
            <a:ext cx="3054426" cy="461665"/>
          </a:xfrm>
          <a:prstGeom prst="rect">
            <a:avLst/>
          </a:prstGeom>
          <a:noFill/>
        </p:spPr>
        <p:txBody>
          <a:bodyPr wrap="none" rtlCol="0">
            <a:spAutoFit/>
          </a:bodyPr>
          <a:lstStyle/>
          <a:p>
            <a:r>
              <a:rPr lang="fr-BE" sz="2400" dirty="0" smtClean="0"/>
              <a:t>Paramètres importants</a:t>
            </a:r>
            <a:endParaRPr lang="fr-BE" sz="2400" dirty="0"/>
          </a:p>
        </p:txBody>
      </p:sp>
      <p:sp>
        <p:nvSpPr>
          <p:cNvPr id="151" name="ZoneTexte 150"/>
          <p:cNvSpPr txBox="1"/>
          <p:nvPr/>
        </p:nvSpPr>
        <p:spPr>
          <a:xfrm>
            <a:off x="4832978" y="4277995"/>
            <a:ext cx="3304623" cy="2308324"/>
          </a:xfrm>
          <a:prstGeom prst="rect">
            <a:avLst/>
          </a:prstGeom>
          <a:noFill/>
        </p:spPr>
        <p:txBody>
          <a:bodyPr wrap="none" rtlCol="0">
            <a:spAutoFit/>
          </a:bodyPr>
          <a:lstStyle/>
          <a:p>
            <a:pPr algn="ctr"/>
            <a:r>
              <a:rPr lang="fr-BE" b="1" dirty="0" smtClean="0"/>
              <a:t>Sections</a:t>
            </a:r>
          </a:p>
          <a:p>
            <a:pPr algn="ctr"/>
            <a:r>
              <a:rPr lang="fr-BE" b="1" dirty="0" smtClean="0"/>
              <a:t>Direction</a:t>
            </a:r>
            <a:r>
              <a:rPr lang="fr-BE" dirty="0" smtClean="0"/>
              <a:t> et </a:t>
            </a:r>
            <a:r>
              <a:rPr lang="fr-BE" b="1" dirty="0" smtClean="0"/>
              <a:t>inclinaison</a:t>
            </a:r>
          </a:p>
          <a:p>
            <a:pPr algn="ctr"/>
            <a:r>
              <a:rPr lang="fr-BE" b="1" dirty="0" smtClean="0"/>
              <a:t>Profondeur</a:t>
            </a:r>
          </a:p>
          <a:p>
            <a:pPr algn="ctr"/>
            <a:r>
              <a:rPr lang="fr-BE" dirty="0" smtClean="0"/>
              <a:t>Type de </a:t>
            </a:r>
            <a:r>
              <a:rPr lang="fr-BE" b="1" dirty="0" smtClean="0"/>
              <a:t>revêtement </a:t>
            </a:r>
          </a:p>
          <a:p>
            <a:pPr algn="ctr"/>
            <a:r>
              <a:rPr lang="fr-BE" b="1" dirty="0" smtClean="0"/>
              <a:t>Paramètres</a:t>
            </a:r>
            <a:r>
              <a:rPr lang="fr-BE" dirty="0" smtClean="0"/>
              <a:t> </a:t>
            </a:r>
            <a:r>
              <a:rPr lang="fr-BE" b="1" dirty="0" err="1" smtClean="0"/>
              <a:t>géomécaniques</a:t>
            </a:r>
            <a:endParaRPr lang="fr-BE" b="1" dirty="0" smtClean="0"/>
          </a:p>
          <a:p>
            <a:pPr algn="ctr"/>
            <a:r>
              <a:rPr lang="fr-BE" b="1" dirty="0" smtClean="0"/>
              <a:t>Volume initial de vide disponible</a:t>
            </a:r>
          </a:p>
          <a:p>
            <a:pPr algn="ctr"/>
            <a:r>
              <a:rPr lang="fr-BE" dirty="0" smtClean="0"/>
              <a:t>Courant d’</a:t>
            </a:r>
            <a:r>
              <a:rPr lang="fr-BE" b="1" dirty="0" smtClean="0"/>
              <a:t>eau</a:t>
            </a:r>
          </a:p>
          <a:p>
            <a:pPr algn="ctr"/>
            <a:endParaRPr lang="fr-BE" dirty="0"/>
          </a:p>
        </p:txBody>
      </p:sp>
      <p:sp>
        <p:nvSpPr>
          <p:cNvPr id="30" name="ZoneTexte 29"/>
          <p:cNvSpPr txBox="1"/>
          <p:nvPr/>
        </p:nvSpPr>
        <p:spPr>
          <a:xfrm>
            <a:off x="1120556" y="3501008"/>
            <a:ext cx="2338461" cy="369332"/>
          </a:xfrm>
          <a:prstGeom prst="rect">
            <a:avLst/>
          </a:prstGeom>
          <a:noFill/>
        </p:spPr>
        <p:txBody>
          <a:bodyPr wrap="none" rtlCol="0">
            <a:spAutoFit/>
          </a:bodyPr>
          <a:lstStyle/>
          <a:p>
            <a:r>
              <a:rPr lang="fr-BE" i="1" dirty="0" smtClean="0"/>
              <a:t>Décrochage et rupture </a:t>
            </a:r>
          </a:p>
        </p:txBody>
      </p:sp>
      <p:sp>
        <p:nvSpPr>
          <p:cNvPr id="33" name="ZoneTexte 32"/>
          <p:cNvSpPr txBox="1"/>
          <p:nvPr/>
        </p:nvSpPr>
        <p:spPr>
          <a:xfrm>
            <a:off x="1775851" y="3054892"/>
            <a:ext cx="1016625" cy="646331"/>
          </a:xfrm>
          <a:prstGeom prst="rect">
            <a:avLst/>
          </a:prstGeom>
          <a:noFill/>
        </p:spPr>
        <p:txBody>
          <a:bodyPr wrap="none" rtlCol="0">
            <a:spAutoFit/>
          </a:bodyPr>
          <a:lstStyle/>
          <a:p>
            <a:pPr algn="ctr"/>
            <a:r>
              <a:rPr lang="fr-BE" i="1" dirty="0" smtClean="0">
                <a:solidFill>
                  <a:schemeClr val="bg1"/>
                </a:solidFill>
              </a:rPr>
              <a:t>Volume</a:t>
            </a:r>
          </a:p>
          <a:p>
            <a:pPr algn="ctr"/>
            <a:r>
              <a:rPr lang="fr-BE" i="1" dirty="0" smtClean="0">
                <a:solidFill>
                  <a:schemeClr val="bg1"/>
                </a:solidFill>
              </a:rPr>
              <a:t> mobilisé</a:t>
            </a:r>
          </a:p>
        </p:txBody>
      </p:sp>
      <p:sp>
        <p:nvSpPr>
          <p:cNvPr id="36" name="ZoneTexte 35"/>
          <p:cNvSpPr txBox="1"/>
          <p:nvPr/>
        </p:nvSpPr>
        <p:spPr>
          <a:xfrm>
            <a:off x="3347864" y="1476073"/>
            <a:ext cx="2989921" cy="584775"/>
          </a:xfrm>
          <a:prstGeom prst="rect">
            <a:avLst/>
          </a:prstGeom>
          <a:noFill/>
        </p:spPr>
        <p:txBody>
          <a:bodyPr wrap="none" rtlCol="0">
            <a:spAutoFit/>
          </a:bodyPr>
          <a:lstStyle/>
          <a:p>
            <a:r>
              <a:rPr lang="fr-BE" sz="3200" dirty="0" smtClean="0"/>
              <a:t>Galerie de mines</a:t>
            </a:r>
            <a:endParaRPr lang="fr-BE" sz="3200" dirty="0"/>
          </a:p>
        </p:txBody>
      </p:sp>
      <p:cxnSp>
        <p:nvCxnSpPr>
          <p:cNvPr id="38" name="Connecteur droit 37"/>
          <p:cNvCxnSpPr/>
          <p:nvPr/>
        </p:nvCxnSpPr>
        <p:spPr>
          <a:xfrm>
            <a:off x="474544" y="4336968"/>
            <a:ext cx="3528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976540" y="4221088"/>
            <a:ext cx="360040" cy="288032"/>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Espace réservé du numéro de diapositive 39"/>
          <p:cNvSpPr>
            <a:spLocks noGrp="1"/>
          </p:cNvSpPr>
          <p:nvPr>
            <p:ph type="sldNum" sz="quarter" idx="12"/>
          </p:nvPr>
        </p:nvSpPr>
        <p:spPr/>
        <p:txBody>
          <a:bodyPr/>
          <a:lstStyle/>
          <a:p>
            <a:fld id="{74EF6541-E2B0-4EFA-A85B-A11FC5D2612C}" type="slidenum">
              <a:rPr lang="fr-BE" smtClean="0"/>
              <a:pPr/>
              <a:t>11</a:t>
            </a:fld>
            <a:endParaRPr lang="fr-BE"/>
          </a:p>
        </p:txBody>
      </p:sp>
      <p:sp>
        <p:nvSpPr>
          <p:cNvPr id="42" name="Rectangle 41"/>
          <p:cNvSpPr/>
          <p:nvPr/>
        </p:nvSpPr>
        <p:spPr>
          <a:xfrm>
            <a:off x="5076056" y="3543399"/>
            <a:ext cx="1728192" cy="461665"/>
          </a:xfrm>
          <a:prstGeom prst="rect">
            <a:avLst/>
          </a:prstGeom>
        </p:spPr>
        <p:txBody>
          <a:bodyPr wrap="square">
            <a:spAutoFit/>
          </a:bodyPr>
          <a:lstStyle/>
          <a:p>
            <a:r>
              <a:rPr lang="fr-BE" sz="2400" dirty="0" smtClean="0"/>
              <a:t>mal sécurisé </a:t>
            </a:r>
          </a:p>
        </p:txBody>
      </p:sp>
      <p:sp>
        <p:nvSpPr>
          <p:cNvPr id="47" name="Rectangle 46"/>
          <p:cNvSpPr/>
          <p:nvPr/>
        </p:nvSpPr>
        <p:spPr>
          <a:xfrm>
            <a:off x="3995936" y="3068960"/>
            <a:ext cx="1987339" cy="461665"/>
          </a:xfrm>
          <a:prstGeom prst="rect">
            <a:avLst/>
          </a:prstGeom>
        </p:spPr>
        <p:txBody>
          <a:bodyPr wrap="none">
            <a:spAutoFit/>
          </a:bodyPr>
          <a:lstStyle/>
          <a:p>
            <a:r>
              <a:rPr lang="fr-BE" sz="2400" dirty="0" smtClean="0"/>
              <a:t>non entretenu</a:t>
            </a:r>
            <a:endParaRPr lang="fr-BE" sz="2400" dirty="0"/>
          </a:p>
        </p:txBody>
      </p:sp>
      <p:sp>
        <p:nvSpPr>
          <p:cNvPr id="48" name="Rectangle 47"/>
          <p:cNvSpPr/>
          <p:nvPr/>
        </p:nvSpPr>
        <p:spPr>
          <a:xfrm>
            <a:off x="6660232" y="2924944"/>
            <a:ext cx="2260042" cy="738664"/>
          </a:xfrm>
          <a:prstGeom prst="rect">
            <a:avLst/>
          </a:prstGeom>
        </p:spPr>
        <p:txBody>
          <a:bodyPr wrap="none">
            <a:spAutoFit/>
          </a:bodyPr>
          <a:lstStyle/>
          <a:p>
            <a:pPr algn="ctr"/>
            <a:r>
              <a:rPr lang="fr-BE" sz="2400" dirty="0" smtClean="0"/>
              <a:t>même sécurisé</a:t>
            </a:r>
          </a:p>
          <a:p>
            <a:pPr algn="ctr"/>
            <a:r>
              <a:rPr lang="fr-BE" dirty="0" smtClean="0"/>
              <a:t> (puits mal remblayés)</a:t>
            </a:r>
            <a:endParaRPr lang="fr-BE" dirty="0"/>
          </a:p>
        </p:txBody>
      </p:sp>
      <p:cxnSp>
        <p:nvCxnSpPr>
          <p:cNvPr id="49" name="Connecteur droit 48"/>
          <p:cNvCxnSpPr/>
          <p:nvPr/>
        </p:nvCxnSpPr>
        <p:spPr>
          <a:xfrm flipH="1">
            <a:off x="4788024" y="2636912"/>
            <a:ext cx="1440160" cy="36004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5940152" y="2636912"/>
            <a:ext cx="360040" cy="504056"/>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444208" y="2636912"/>
            <a:ext cx="936104" cy="21602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4" name="Forme libre 53"/>
          <p:cNvSpPr/>
          <p:nvPr/>
        </p:nvSpPr>
        <p:spPr>
          <a:xfrm>
            <a:off x="481260" y="4104500"/>
            <a:ext cx="1120140" cy="237744"/>
          </a:xfrm>
          <a:custGeom>
            <a:avLst/>
            <a:gdLst>
              <a:gd name="connsiteX0" fmla="*/ 882396 w 1120140"/>
              <a:gd name="connsiteY0" fmla="*/ 233172 h 237744"/>
              <a:gd name="connsiteX1" fmla="*/ 1120140 w 1120140"/>
              <a:gd name="connsiteY1" fmla="*/ 0 h 237744"/>
              <a:gd name="connsiteX2" fmla="*/ 0 w 1120140"/>
              <a:gd name="connsiteY2" fmla="*/ 0 h 237744"/>
              <a:gd name="connsiteX3" fmla="*/ 4572 w 1120140"/>
              <a:gd name="connsiteY3" fmla="*/ 237744 h 237744"/>
              <a:gd name="connsiteX4" fmla="*/ 882396 w 1120140"/>
              <a:gd name="connsiteY4" fmla="*/ 233172 h 237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140" h="237744">
                <a:moveTo>
                  <a:pt x="882396" y="233172"/>
                </a:moveTo>
                <a:lnTo>
                  <a:pt x="1120140" y="0"/>
                </a:lnTo>
                <a:lnTo>
                  <a:pt x="0" y="0"/>
                </a:lnTo>
                <a:lnTo>
                  <a:pt x="4572" y="237744"/>
                </a:lnTo>
                <a:lnTo>
                  <a:pt x="882396" y="233172"/>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Forme libre 54"/>
          <p:cNvSpPr/>
          <p:nvPr/>
        </p:nvSpPr>
        <p:spPr>
          <a:xfrm>
            <a:off x="472116" y="4041640"/>
            <a:ext cx="1219564" cy="288036"/>
          </a:xfrm>
          <a:custGeom>
            <a:avLst/>
            <a:gdLst>
              <a:gd name="connsiteX0" fmla="*/ 0 w 1165860"/>
              <a:gd name="connsiteY0" fmla="*/ 283464 h 288036"/>
              <a:gd name="connsiteX1" fmla="*/ 868680 w 1165860"/>
              <a:gd name="connsiteY1" fmla="*/ 288036 h 288036"/>
              <a:gd name="connsiteX2" fmla="*/ 1165860 w 1165860"/>
              <a:gd name="connsiteY2" fmla="*/ 0 h 288036"/>
              <a:gd name="connsiteX3" fmla="*/ 0 w 1165860"/>
              <a:gd name="connsiteY3" fmla="*/ 0 h 288036"/>
              <a:gd name="connsiteX4" fmla="*/ 0 w 1165860"/>
              <a:gd name="connsiteY4" fmla="*/ 283464 h 28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60" h="288036">
                <a:moveTo>
                  <a:pt x="0" y="283464"/>
                </a:moveTo>
                <a:lnTo>
                  <a:pt x="868680" y="288036"/>
                </a:lnTo>
                <a:lnTo>
                  <a:pt x="1165860" y="0"/>
                </a:lnTo>
                <a:lnTo>
                  <a:pt x="0" y="0"/>
                </a:lnTo>
                <a:lnTo>
                  <a:pt x="0" y="283464"/>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6" name="Forme libre 55"/>
          <p:cNvSpPr/>
          <p:nvPr/>
        </p:nvSpPr>
        <p:spPr>
          <a:xfrm>
            <a:off x="464096" y="3928484"/>
            <a:ext cx="1371600" cy="425196"/>
          </a:xfrm>
          <a:custGeom>
            <a:avLst/>
            <a:gdLst>
              <a:gd name="connsiteX0" fmla="*/ 896112 w 1307592"/>
              <a:gd name="connsiteY0" fmla="*/ 406908 h 425196"/>
              <a:gd name="connsiteX1" fmla="*/ 1307592 w 1307592"/>
              <a:gd name="connsiteY1" fmla="*/ 0 h 425196"/>
              <a:gd name="connsiteX2" fmla="*/ 0 w 1307592"/>
              <a:gd name="connsiteY2" fmla="*/ 0 h 425196"/>
              <a:gd name="connsiteX3" fmla="*/ 4572 w 1307592"/>
              <a:gd name="connsiteY3" fmla="*/ 425196 h 425196"/>
              <a:gd name="connsiteX4" fmla="*/ 896112 w 1307592"/>
              <a:gd name="connsiteY4" fmla="*/ 406908 h 42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425196">
                <a:moveTo>
                  <a:pt x="896112" y="406908"/>
                </a:moveTo>
                <a:lnTo>
                  <a:pt x="1307592" y="0"/>
                </a:lnTo>
                <a:lnTo>
                  <a:pt x="0" y="0"/>
                </a:lnTo>
                <a:lnTo>
                  <a:pt x="4572" y="425196"/>
                </a:lnTo>
                <a:lnTo>
                  <a:pt x="896112" y="406908"/>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Forme libre 56"/>
          <p:cNvSpPr/>
          <p:nvPr/>
        </p:nvSpPr>
        <p:spPr>
          <a:xfrm>
            <a:off x="467544" y="3861048"/>
            <a:ext cx="1440160" cy="493776"/>
          </a:xfrm>
          <a:custGeom>
            <a:avLst/>
            <a:gdLst>
              <a:gd name="connsiteX0" fmla="*/ 882396 w 1371600"/>
              <a:gd name="connsiteY0" fmla="*/ 480060 h 493776"/>
              <a:gd name="connsiteX1" fmla="*/ 1371600 w 1371600"/>
              <a:gd name="connsiteY1" fmla="*/ 0 h 493776"/>
              <a:gd name="connsiteX2" fmla="*/ 0 w 1371600"/>
              <a:gd name="connsiteY2" fmla="*/ 0 h 493776"/>
              <a:gd name="connsiteX3" fmla="*/ 0 w 1371600"/>
              <a:gd name="connsiteY3" fmla="*/ 493776 h 493776"/>
              <a:gd name="connsiteX4" fmla="*/ 882396 w 1371600"/>
              <a:gd name="connsiteY4" fmla="*/ 480060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493776">
                <a:moveTo>
                  <a:pt x="882396" y="480060"/>
                </a:moveTo>
                <a:lnTo>
                  <a:pt x="1371600" y="0"/>
                </a:lnTo>
                <a:lnTo>
                  <a:pt x="0" y="0"/>
                </a:lnTo>
                <a:lnTo>
                  <a:pt x="0" y="493776"/>
                </a:lnTo>
                <a:lnTo>
                  <a:pt x="882396" y="48006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Forme libre 51"/>
          <p:cNvSpPr/>
          <p:nvPr/>
        </p:nvSpPr>
        <p:spPr>
          <a:xfrm>
            <a:off x="470916" y="4215384"/>
            <a:ext cx="1033272" cy="118872"/>
          </a:xfrm>
          <a:custGeom>
            <a:avLst/>
            <a:gdLst>
              <a:gd name="connsiteX0" fmla="*/ 909828 w 1033272"/>
              <a:gd name="connsiteY0" fmla="*/ 118872 h 118872"/>
              <a:gd name="connsiteX1" fmla="*/ 1033272 w 1033272"/>
              <a:gd name="connsiteY1" fmla="*/ 0 h 118872"/>
              <a:gd name="connsiteX2" fmla="*/ 0 w 1033272"/>
              <a:gd name="connsiteY2" fmla="*/ 0 h 118872"/>
              <a:gd name="connsiteX3" fmla="*/ 4572 w 1033272"/>
              <a:gd name="connsiteY3" fmla="*/ 118872 h 118872"/>
              <a:gd name="connsiteX4" fmla="*/ 909828 w 1033272"/>
              <a:gd name="connsiteY4" fmla="*/ 118872 h 118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72" h="118872">
                <a:moveTo>
                  <a:pt x="909828" y="118872"/>
                </a:moveTo>
                <a:lnTo>
                  <a:pt x="1033272" y="0"/>
                </a:lnTo>
                <a:lnTo>
                  <a:pt x="0" y="0"/>
                </a:lnTo>
                <a:lnTo>
                  <a:pt x="4572" y="118872"/>
                </a:lnTo>
                <a:lnTo>
                  <a:pt x="909828" y="118872"/>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descr="D:\JEAN BEAUJEAN\Nouveau dossier\079 Soye\Puits\079001-06.JPG"/>
          <p:cNvPicPr>
            <a:picLocks noChangeAspect="1" noChangeArrowheads="1"/>
          </p:cNvPicPr>
          <p:nvPr/>
        </p:nvPicPr>
        <p:blipFill>
          <a:blip r:embed="rId4" cstate="print"/>
          <a:srcRect/>
          <a:stretch>
            <a:fillRect/>
          </a:stretch>
        </p:blipFill>
        <p:spPr bwMode="auto">
          <a:xfrm>
            <a:off x="143508" y="2996952"/>
            <a:ext cx="4428492" cy="2952328"/>
          </a:xfrm>
          <a:prstGeom prst="rect">
            <a:avLst/>
          </a:prstGeom>
          <a:noFill/>
          <a:ln>
            <a:solidFill>
              <a:schemeClr val="tx1"/>
            </a:solidFill>
          </a:ln>
        </p:spPr>
      </p:pic>
      <p:grpSp>
        <p:nvGrpSpPr>
          <p:cNvPr id="58" name="Groupe 57"/>
          <p:cNvGrpSpPr>
            <a:grpSpLocks noChangeAspect="1"/>
          </p:cNvGrpSpPr>
          <p:nvPr/>
        </p:nvGrpSpPr>
        <p:grpSpPr>
          <a:xfrm>
            <a:off x="3703167" y="5660267"/>
            <a:ext cx="2079252" cy="1440000"/>
            <a:chOff x="253702" y="-531440"/>
            <a:chExt cx="4677247" cy="3239269"/>
          </a:xfrm>
        </p:grpSpPr>
        <p:pic>
          <p:nvPicPr>
            <p:cNvPr id="59" name="Picture 9" descr="Résultat de recherche d'images pour &quot;logo spw&quot;"/>
            <p:cNvPicPr>
              <a:picLocks noChangeAspect="1" noChangeArrowheads="1"/>
            </p:cNvPicPr>
            <p:nvPr/>
          </p:nvPicPr>
          <p:blipFill>
            <a:blip r:embed="rId5" cstate="print"/>
            <a:srcRect/>
            <a:stretch>
              <a:fillRect/>
            </a:stretch>
          </p:blipFill>
          <p:spPr bwMode="auto">
            <a:xfrm>
              <a:off x="253702" y="261739"/>
              <a:ext cx="3310186" cy="1655093"/>
            </a:xfrm>
            <a:prstGeom prst="rect">
              <a:avLst/>
            </a:prstGeom>
            <a:noFill/>
          </p:spPr>
        </p:pic>
        <p:pic>
          <p:nvPicPr>
            <p:cNvPr id="60" name="Picture 11" descr="Résultat de recherche d'images pour &quot;logo DGO3&quot;"/>
            <p:cNvPicPr>
              <a:picLocks noChangeAspect="1" noChangeArrowheads="1"/>
            </p:cNvPicPr>
            <p:nvPr/>
          </p:nvPicPr>
          <p:blipFill>
            <a:blip r:embed="rId6" cstate="print"/>
            <a:srcRect/>
            <a:stretch>
              <a:fillRect/>
            </a:stretch>
          </p:blipFill>
          <p:spPr bwMode="auto">
            <a:xfrm>
              <a:off x="1691680" y="-531440"/>
              <a:ext cx="3239269" cy="3239269"/>
            </a:xfrm>
            <a:prstGeom prst="rect">
              <a:avLst/>
            </a:prstGeom>
            <a:noFill/>
          </p:spPr>
        </p:pic>
      </p:grpSp>
    </p:spTree>
    <p:custDataLst>
      <p:tags r:id="rId1"/>
    </p:custDataLst>
  </p:cSld>
  <p:clrMapOvr>
    <a:masterClrMapping/>
  </p:clrMapOvr>
  <p:transition advTm="612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xit" presetSubtype="0" fill="hold" grpId="0"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44"/>
                                        </p:tgtEl>
                                      </p:cBhvr>
                                    </p:animEffect>
                                    <p:set>
                                      <p:cBhvr>
                                        <p:cTn id="18" dur="1" fill="hold">
                                          <p:stCondLst>
                                            <p:cond delay="499"/>
                                          </p:stCondLst>
                                        </p:cTn>
                                        <p:tgtEl>
                                          <p:spTgt spid="14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500"/>
                                        <p:tgtEl>
                                          <p:spTgt spid="134"/>
                                        </p:tgtEl>
                                      </p:cBhvr>
                                    </p:animEffect>
                                  </p:childTnLst>
                                </p:cTn>
                              </p:par>
                              <p:par>
                                <p:cTn id="22" presetID="10" presetClass="entr" presetSubtype="0" fill="hold"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500"/>
                                        <p:tgtEl>
                                          <p:spTgt spid="132"/>
                                        </p:tgtEl>
                                      </p:cBhvr>
                                    </p:animEffect>
                                  </p:childTnLst>
                                </p:cTn>
                              </p:par>
                              <p:par>
                                <p:cTn id="25" presetID="10" presetClass="exit" presetSubtype="0" fill="hold" nodeType="withEffect">
                                  <p:stCondLst>
                                    <p:cond delay="0"/>
                                  </p:stCondLst>
                                  <p:childTnLst>
                                    <p:animEffect transition="out" filter="fade">
                                      <p:cBhvr>
                                        <p:cTn id="26" dur="500"/>
                                        <p:tgtEl>
                                          <p:spTgt spid="130"/>
                                        </p:tgtEl>
                                      </p:cBhvr>
                                    </p:animEffect>
                                    <p:set>
                                      <p:cBhvr>
                                        <p:cTn id="27" dur="1" fill="hold">
                                          <p:stCondLst>
                                            <p:cond delay="499"/>
                                          </p:stCondLst>
                                        </p:cTn>
                                        <p:tgtEl>
                                          <p:spTgt spid="13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fade">
                                      <p:cBhvr>
                                        <p:cTn id="30" dur="500"/>
                                        <p:tgtEl>
                                          <p:spTgt spid="138"/>
                                        </p:tgtEl>
                                      </p:cBhvr>
                                    </p:animEffect>
                                  </p:childTnLst>
                                </p:cTn>
                              </p:par>
                              <p:par>
                                <p:cTn id="31" presetID="10" presetClass="entr" presetSubtype="0" fill="hold" nodeType="with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fade">
                                      <p:cBhvr>
                                        <p:cTn id="33" dur="500"/>
                                        <p:tgtEl>
                                          <p:spTgt spid="143"/>
                                        </p:tgtEl>
                                      </p:cBhvr>
                                    </p:animEffect>
                                  </p:childTnLst>
                                </p:cTn>
                              </p:par>
                              <p:par>
                                <p:cTn id="34" presetID="10" presetClass="entr" presetSubtype="0" fill="hold" nodeType="with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fade">
                                      <p:cBhvr>
                                        <p:cTn id="36" dur="500"/>
                                        <p:tgtEl>
                                          <p:spTgt spid="141"/>
                                        </p:tgtEl>
                                      </p:cBhvr>
                                    </p:animEffect>
                                  </p:childTnLst>
                                </p:cTn>
                              </p:par>
                              <p:par>
                                <p:cTn id="37" presetID="10" presetClass="entr" presetSubtype="0" fill="hold" nodeType="with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par>
                                <p:cTn id="40" presetID="10" presetClass="exit" presetSubtype="0" fill="hold" grpId="1" nodeType="with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fade">
                                      <p:cBhvr>
                                        <p:cTn id="45" dur="500"/>
                                        <p:tgtEl>
                                          <p:spTgt spid="1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48"/>
                                        </p:tgtEl>
                                      </p:cBhvr>
                                    </p:animEffect>
                                    <p:set>
                                      <p:cBhvr>
                                        <p:cTn id="87" dur="1" fill="hold">
                                          <p:stCondLst>
                                            <p:cond delay="499"/>
                                          </p:stCondLst>
                                        </p:cTn>
                                        <p:tgtEl>
                                          <p:spTgt spid="48"/>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42"/>
                                        </p:tgtEl>
                                      </p:cBhvr>
                                    </p:animEffect>
                                    <p:set>
                                      <p:cBhvr>
                                        <p:cTn id="90" dur="1" fill="hold">
                                          <p:stCondLst>
                                            <p:cond delay="499"/>
                                          </p:stCondLst>
                                        </p:cTn>
                                        <p:tgtEl>
                                          <p:spTgt spid="4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7"/>
                                        </p:tgtEl>
                                      </p:cBhvr>
                                    </p:animEffect>
                                    <p:set>
                                      <p:cBhvr>
                                        <p:cTn id="93" dur="1" fill="hold">
                                          <p:stCondLst>
                                            <p:cond delay="499"/>
                                          </p:stCondLst>
                                        </p:cTn>
                                        <p:tgtEl>
                                          <p:spTgt spid="4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51"/>
                                        </p:tgtEl>
                                      </p:cBhvr>
                                    </p:animEffect>
                                    <p:set>
                                      <p:cBhvr>
                                        <p:cTn id="102" dur="1" fill="hold">
                                          <p:stCondLst>
                                            <p:cond delay="499"/>
                                          </p:stCondLst>
                                        </p:cTn>
                                        <p:tgtEl>
                                          <p:spTgt spid="51"/>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fade">
                                      <p:cBhvr>
                                        <p:cTn id="105" dur="500"/>
                                        <p:tgtEl>
                                          <p:spTgt spid="15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0"/>
                                        </p:tgtEl>
                                        <p:attrNameLst>
                                          <p:attrName>style.visibility</p:attrName>
                                        </p:attrNameLst>
                                      </p:cBhvr>
                                      <p:to>
                                        <p:strVal val="visible"/>
                                      </p:to>
                                    </p:set>
                                    <p:animEffect transition="in" filter="fade">
                                      <p:cBhvr>
                                        <p:cTn id="108" dur="500"/>
                                        <p:tgtEl>
                                          <p:spTgt spid="15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49"/>
                                        </p:tgtEl>
                                        <p:attrNameLst>
                                          <p:attrName>style.visibility</p:attrName>
                                        </p:attrNameLst>
                                      </p:cBhvr>
                                      <p:to>
                                        <p:strVal val="visible"/>
                                      </p:to>
                                    </p:set>
                                    <p:animEffect transition="in" filter="fade">
                                      <p:cBhvr>
                                        <p:cTn id="111" dur="500"/>
                                        <p:tgtEl>
                                          <p:spTgt spid="149"/>
                                        </p:tgtEl>
                                      </p:cBhvr>
                                    </p:animEffect>
                                  </p:childTnLst>
                                </p:cTn>
                              </p:par>
                              <p:par>
                                <p:cTn id="112" presetID="10" presetClass="entr" presetSubtype="0" fill="hold" nodeType="withEffect">
                                  <p:stCondLst>
                                    <p:cond delay="0"/>
                                  </p:stCondLst>
                                  <p:childTnLst>
                                    <p:set>
                                      <p:cBhvr>
                                        <p:cTn id="113" dur="1" fill="hold">
                                          <p:stCondLst>
                                            <p:cond delay="0"/>
                                          </p:stCondLst>
                                        </p:cTn>
                                        <p:tgtEl>
                                          <p:spTgt spid="1026"/>
                                        </p:tgtEl>
                                        <p:attrNameLst>
                                          <p:attrName>style.visibility</p:attrName>
                                        </p:attrNameLst>
                                      </p:cBhvr>
                                      <p:to>
                                        <p:strVal val="visible"/>
                                      </p:to>
                                    </p:set>
                                    <p:animEffect transition="in" filter="fade">
                                      <p:cBhvr>
                                        <p:cTn id="114" dur="500"/>
                                        <p:tgtEl>
                                          <p:spTgt spid="102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1026"/>
                                        </p:tgtEl>
                                      </p:cBhvr>
                                    </p:animEffect>
                                    <p:set>
                                      <p:cBhvr>
                                        <p:cTn id="11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animBg="1"/>
      <p:bldP spid="144" grpId="2" animBg="1"/>
      <p:bldP spid="148" grpId="0" animBg="1"/>
      <p:bldP spid="149" grpId="0"/>
      <p:bldP spid="150" grpId="0"/>
      <p:bldP spid="151" grpId="0"/>
      <p:bldP spid="30" grpId="0"/>
      <p:bldP spid="33" grpId="0"/>
      <p:bldP spid="33" grpId="1"/>
      <p:bldP spid="42" grpId="0"/>
      <p:bldP spid="42" grpId="1"/>
      <p:bldP spid="47" grpId="0"/>
      <p:bldP spid="47" grpId="1"/>
      <p:bldP spid="48" grpId="0"/>
      <p:bldP spid="48" grpId="1"/>
      <p:bldP spid="54" grpId="0" animBg="1"/>
      <p:bldP spid="55" grpId="0" animBg="1"/>
      <p:bldP spid="56" grpId="0" animBg="1"/>
      <p:bldP spid="57"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e 71"/>
          <p:cNvGrpSpPr/>
          <p:nvPr/>
        </p:nvGrpSpPr>
        <p:grpSpPr>
          <a:xfrm>
            <a:off x="3059832" y="1124744"/>
            <a:ext cx="3600400" cy="3024336"/>
            <a:chOff x="6732240" y="404664"/>
            <a:chExt cx="3600400" cy="3024336"/>
          </a:xfrm>
          <a:scene3d>
            <a:camera prst="isometricTopUp">
              <a:rot lat="18324785" lon="1081302" rev="20700001"/>
            </a:camera>
            <a:lightRig rig="twoPt" dir="t"/>
          </a:scene3d>
        </p:grpSpPr>
        <p:sp>
          <p:nvSpPr>
            <p:cNvPr id="64" name="Ellipse 63"/>
            <p:cNvSpPr/>
            <p:nvPr/>
          </p:nvSpPr>
          <p:spPr>
            <a:xfrm>
              <a:off x="6948264" y="404664"/>
              <a:ext cx="2808312" cy="280800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7" name="Ellipse 66"/>
            <p:cNvSpPr/>
            <p:nvPr/>
          </p:nvSpPr>
          <p:spPr>
            <a:xfrm>
              <a:off x="7956376" y="1412776"/>
              <a:ext cx="791580" cy="792088"/>
            </a:xfrm>
            <a:prstGeom prst="ellipse">
              <a:avLst/>
            </a:prstGeom>
            <a:gradFill flip="none" rotWithShape="1">
              <a:gsLst>
                <a:gs pos="0">
                  <a:schemeClr val="tx1"/>
                </a:gs>
                <a:gs pos="50000">
                  <a:schemeClr val="bg1">
                    <a:lumMod val="50000"/>
                  </a:schemeClr>
                </a:gs>
                <a:gs pos="100000">
                  <a:schemeClr val="bg1"/>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Rectangle 64"/>
            <p:cNvSpPr/>
            <p:nvPr/>
          </p:nvSpPr>
          <p:spPr>
            <a:xfrm>
              <a:off x="6732240" y="1844824"/>
              <a:ext cx="3600400"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8" name="Forme libre 37"/>
          <p:cNvSpPr/>
          <p:nvPr/>
        </p:nvSpPr>
        <p:spPr>
          <a:xfrm>
            <a:off x="3331823" y="2564904"/>
            <a:ext cx="2792435"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491" h="937917">
                <a:moveTo>
                  <a:pt x="1723256" y="937917"/>
                </a:moveTo>
                <a:lnTo>
                  <a:pt x="2715491" y="0"/>
                </a:lnTo>
                <a:lnTo>
                  <a:pt x="0" y="0"/>
                </a:lnTo>
                <a:lnTo>
                  <a:pt x="931168" y="937917"/>
                </a:lnTo>
                <a:lnTo>
                  <a:pt x="1723256" y="937917"/>
                </a:lnTo>
                <a:close/>
              </a:path>
            </a:pathLst>
          </a:custGeom>
          <a:gradFill flip="none" rotWithShape="1">
            <a:gsLst>
              <a:gs pos="0">
                <a:srgbClr val="FF0000">
                  <a:alpha val="33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36"/>
          <p:cNvSpPr/>
          <p:nvPr/>
        </p:nvSpPr>
        <p:spPr>
          <a:xfrm>
            <a:off x="4283968" y="3501008"/>
            <a:ext cx="792088" cy="1296144"/>
          </a:xfrm>
          <a:prstGeom prst="rect">
            <a:avLst/>
          </a:prstGeom>
          <a:gradFill flip="none" rotWithShape="1">
            <a:gsLst>
              <a:gs pos="0">
                <a:srgbClr val="FF0000">
                  <a:alpha val="60000"/>
                </a:srgbClr>
              </a:gs>
              <a:gs pos="100000">
                <a:srgbClr val="FF0000">
                  <a:alpha val="2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a:lstStyle/>
          <a:p>
            <a:r>
              <a:rPr lang="fr-BE" dirty="0" smtClean="0"/>
              <a:t>Effondrement</a:t>
            </a:r>
            <a:endParaRPr lang="fr-BE" dirty="0"/>
          </a:p>
        </p:txBody>
      </p:sp>
      <p:sp>
        <p:nvSpPr>
          <p:cNvPr id="4" name="Rectangle 3"/>
          <p:cNvSpPr/>
          <p:nvPr/>
        </p:nvSpPr>
        <p:spPr>
          <a:xfrm>
            <a:off x="4283968" y="4797152"/>
            <a:ext cx="792088" cy="1008112"/>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283968" y="3501008"/>
            <a:ext cx="792088" cy="2304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Connecteur droit 6"/>
          <p:cNvCxnSpPr/>
          <p:nvPr/>
        </p:nvCxnSpPr>
        <p:spPr>
          <a:xfrm flipV="1">
            <a:off x="2123728" y="2561884"/>
            <a:ext cx="3960440" cy="3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979712"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2123728"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2267744"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411760"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2555776"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2699792" y="2561884"/>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rme libre 16"/>
          <p:cNvSpPr/>
          <p:nvPr/>
        </p:nvSpPr>
        <p:spPr>
          <a:xfrm>
            <a:off x="4499992" y="5714829"/>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Forme libre 17"/>
          <p:cNvSpPr/>
          <p:nvPr/>
        </p:nvSpPr>
        <p:spPr>
          <a:xfrm rot="16200000">
            <a:off x="4397839"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Forme libre 18"/>
          <p:cNvSpPr/>
          <p:nvPr/>
        </p:nvSpPr>
        <p:spPr>
          <a:xfrm rot="5400000" flipV="1">
            <a:off x="4613863"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Forme libre 19"/>
          <p:cNvSpPr/>
          <p:nvPr/>
        </p:nvSpPr>
        <p:spPr>
          <a:xfrm rot="5400000" flipH="1">
            <a:off x="4829887"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Forme libre 20"/>
          <p:cNvSpPr/>
          <p:nvPr/>
        </p:nvSpPr>
        <p:spPr>
          <a:xfrm rot="10800000">
            <a:off x="4757879"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orme libre 21"/>
          <p:cNvSpPr/>
          <p:nvPr/>
        </p:nvSpPr>
        <p:spPr>
          <a:xfrm rot="16200000">
            <a:off x="4901895" y="5691393"/>
            <a:ext cx="140677" cy="8038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orme libre 22"/>
          <p:cNvSpPr/>
          <p:nvPr/>
        </p:nvSpPr>
        <p:spPr>
          <a:xfrm rot="16200000">
            <a:off x="4351730" y="5643726"/>
            <a:ext cx="80444" cy="215967"/>
          </a:xfrm>
          <a:custGeom>
            <a:avLst/>
            <a:gdLst>
              <a:gd name="connsiteX0" fmla="*/ 0 w 140677"/>
              <a:gd name="connsiteY0" fmla="*/ 50242 h 80387"/>
              <a:gd name="connsiteX1" fmla="*/ 140677 w 140677"/>
              <a:gd name="connsiteY1" fmla="*/ 80387 h 80387"/>
              <a:gd name="connsiteX2" fmla="*/ 140677 w 140677"/>
              <a:gd name="connsiteY2" fmla="*/ 80387 h 80387"/>
              <a:gd name="connsiteX3" fmla="*/ 80387 w 140677"/>
              <a:gd name="connsiteY3" fmla="*/ 0 h 80387"/>
              <a:gd name="connsiteX4" fmla="*/ 0 w 140677"/>
              <a:gd name="connsiteY4" fmla="*/ 50242 h 8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7" h="80387">
                <a:moveTo>
                  <a:pt x="0" y="50242"/>
                </a:moveTo>
                <a:lnTo>
                  <a:pt x="140677" y="80387"/>
                </a:lnTo>
                <a:lnTo>
                  <a:pt x="140677" y="80387"/>
                </a:lnTo>
                <a:lnTo>
                  <a:pt x="80387" y="0"/>
                </a:lnTo>
                <a:lnTo>
                  <a:pt x="0" y="5024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ZoneTexte 23"/>
          <p:cNvSpPr txBox="1"/>
          <p:nvPr/>
        </p:nvSpPr>
        <p:spPr>
          <a:xfrm>
            <a:off x="4232056" y="5013176"/>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25" name="Rectangle 24"/>
          <p:cNvSpPr/>
          <p:nvPr/>
        </p:nvSpPr>
        <p:spPr>
          <a:xfrm>
            <a:off x="4283968" y="2564904"/>
            <a:ext cx="792088" cy="2232248"/>
          </a:xfrm>
          <a:prstGeom prst="rect">
            <a:avLst/>
          </a:prstGeom>
          <a:gradFill flip="none" rotWithShape="1">
            <a:gsLst>
              <a:gs pos="10000">
                <a:srgbClr val="FF0000">
                  <a:alpha val="56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p:nvSpPr>
        <p:spPr>
          <a:xfrm>
            <a:off x="3995936" y="1918788"/>
            <a:ext cx="1513428" cy="646331"/>
          </a:xfrm>
          <a:prstGeom prst="rect">
            <a:avLst/>
          </a:prstGeom>
        </p:spPr>
        <p:txBody>
          <a:bodyPr wrap="none">
            <a:spAutoFit/>
          </a:bodyPr>
          <a:lstStyle/>
          <a:p>
            <a:r>
              <a:rPr lang="fr-BE" i="1" dirty="0" smtClean="0"/>
              <a:t>Effondrement </a:t>
            </a:r>
          </a:p>
          <a:p>
            <a:pPr algn="ctr"/>
            <a:r>
              <a:rPr lang="fr-BE" i="1" dirty="0" smtClean="0"/>
              <a:t>brusque</a:t>
            </a:r>
          </a:p>
        </p:txBody>
      </p:sp>
      <p:sp>
        <p:nvSpPr>
          <p:cNvPr id="28" name="ZoneTexte 27"/>
          <p:cNvSpPr txBox="1"/>
          <p:nvPr/>
        </p:nvSpPr>
        <p:spPr>
          <a:xfrm>
            <a:off x="2267744" y="2204864"/>
            <a:ext cx="460382" cy="369332"/>
          </a:xfrm>
          <a:prstGeom prst="rect">
            <a:avLst/>
          </a:prstGeom>
          <a:noFill/>
        </p:spPr>
        <p:txBody>
          <a:bodyPr wrap="none" rtlCol="0">
            <a:spAutoFit/>
          </a:bodyPr>
          <a:lstStyle/>
          <a:p>
            <a:r>
              <a:rPr lang="fr-BE" i="1" dirty="0" smtClean="0"/>
              <a:t>Sol</a:t>
            </a:r>
          </a:p>
        </p:txBody>
      </p:sp>
      <p:sp>
        <p:nvSpPr>
          <p:cNvPr id="29" name="Forme libre 28"/>
          <p:cNvSpPr/>
          <p:nvPr/>
        </p:nvSpPr>
        <p:spPr>
          <a:xfrm>
            <a:off x="3307388" y="2564904"/>
            <a:ext cx="2792435"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491" h="937917">
                <a:moveTo>
                  <a:pt x="1723256" y="937917"/>
                </a:moveTo>
                <a:lnTo>
                  <a:pt x="2715491" y="0"/>
                </a:lnTo>
                <a:lnTo>
                  <a:pt x="0" y="0"/>
                </a:lnTo>
                <a:lnTo>
                  <a:pt x="931168" y="937917"/>
                </a:lnTo>
                <a:lnTo>
                  <a:pt x="1723256" y="93791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Rectangle 30"/>
          <p:cNvSpPr/>
          <p:nvPr/>
        </p:nvSpPr>
        <p:spPr>
          <a:xfrm>
            <a:off x="4283968" y="2564904"/>
            <a:ext cx="792088"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Rectangle 31"/>
          <p:cNvSpPr/>
          <p:nvPr/>
        </p:nvSpPr>
        <p:spPr>
          <a:xfrm>
            <a:off x="4283968" y="2564904"/>
            <a:ext cx="792088"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p:cNvSpPr/>
          <p:nvPr/>
        </p:nvSpPr>
        <p:spPr>
          <a:xfrm>
            <a:off x="4283968" y="3501008"/>
            <a:ext cx="792088" cy="2304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Forme libre 40"/>
          <p:cNvSpPr/>
          <p:nvPr/>
        </p:nvSpPr>
        <p:spPr>
          <a:xfrm>
            <a:off x="4067944" y="2564904"/>
            <a:ext cx="1224136"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 name="connsiteX0" fmla="*/ 1723256 w 2715491"/>
              <a:gd name="connsiteY0" fmla="*/ 937917 h 937917"/>
              <a:gd name="connsiteX1" fmla="*/ 2715491 w 2715491"/>
              <a:gd name="connsiteY1" fmla="*/ 0 h 937917"/>
              <a:gd name="connsiteX2" fmla="*/ 0 w 2715491"/>
              <a:gd name="connsiteY2" fmla="*/ 0 h 937917"/>
              <a:gd name="connsiteX3" fmla="*/ 509155 w 2715491"/>
              <a:gd name="connsiteY3" fmla="*/ 937917 h 937917"/>
              <a:gd name="connsiteX4" fmla="*/ 1723256 w 2715491"/>
              <a:gd name="connsiteY4" fmla="*/ 937917 h 937917"/>
              <a:gd name="connsiteX0" fmla="*/ 2376055 w 2715491"/>
              <a:gd name="connsiteY0" fmla="*/ 937917 h 937917"/>
              <a:gd name="connsiteX1" fmla="*/ 2715491 w 2715491"/>
              <a:gd name="connsiteY1" fmla="*/ 0 h 937917"/>
              <a:gd name="connsiteX2" fmla="*/ 0 w 2715491"/>
              <a:gd name="connsiteY2" fmla="*/ 0 h 937917"/>
              <a:gd name="connsiteX3" fmla="*/ 509155 w 2715491"/>
              <a:gd name="connsiteY3" fmla="*/ 937917 h 937917"/>
              <a:gd name="connsiteX4" fmla="*/ 2376055 w 2715491"/>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209" h="937917">
                <a:moveTo>
                  <a:pt x="2376055" y="937917"/>
                </a:moveTo>
                <a:lnTo>
                  <a:pt x="2885209" y="0"/>
                </a:lnTo>
                <a:lnTo>
                  <a:pt x="0" y="0"/>
                </a:lnTo>
                <a:lnTo>
                  <a:pt x="509155" y="937917"/>
                </a:lnTo>
                <a:lnTo>
                  <a:pt x="2376055" y="93791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Forme libre 41"/>
          <p:cNvSpPr/>
          <p:nvPr/>
        </p:nvSpPr>
        <p:spPr>
          <a:xfrm>
            <a:off x="3851920" y="2564904"/>
            <a:ext cx="1584176"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 name="connsiteX0" fmla="*/ 1723256 w 2715491"/>
              <a:gd name="connsiteY0" fmla="*/ 937917 h 937917"/>
              <a:gd name="connsiteX1" fmla="*/ 2715491 w 2715491"/>
              <a:gd name="connsiteY1" fmla="*/ 0 h 937917"/>
              <a:gd name="connsiteX2" fmla="*/ 0 w 2715491"/>
              <a:gd name="connsiteY2" fmla="*/ 0 h 937917"/>
              <a:gd name="connsiteX3" fmla="*/ 509155 w 2715491"/>
              <a:gd name="connsiteY3" fmla="*/ 937917 h 937917"/>
              <a:gd name="connsiteX4" fmla="*/ 1723256 w 2715491"/>
              <a:gd name="connsiteY4" fmla="*/ 937917 h 937917"/>
              <a:gd name="connsiteX0" fmla="*/ 2376055 w 2715491"/>
              <a:gd name="connsiteY0" fmla="*/ 937917 h 937917"/>
              <a:gd name="connsiteX1" fmla="*/ 2715491 w 2715491"/>
              <a:gd name="connsiteY1" fmla="*/ 0 h 937917"/>
              <a:gd name="connsiteX2" fmla="*/ 0 w 2715491"/>
              <a:gd name="connsiteY2" fmla="*/ 0 h 937917"/>
              <a:gd name="connsiteX3" fmla="*/ 509155 w 2715491"/>
              <a:gd name="connsiteY3" fmla="*/ 937917 h 937917"/>
              <a:gd name="connsiteX4" fmla="*/ 2376055 w 2715491"/>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885210 w 3394364"/>
              <a:gd name="connsiteY0" fmla="*/ 937917 h 937917"/>
              <a:gd name="connsiteX1" fmla="*/ 3394364 w 3394364"/>
              <a:gd name="connsiteY1" fmla="*/ 0 h 937917"/>
              <a:gd name="connsiteX2" fmla="*/ 0 w 3394364"/>
              <a:gd name="connsiteY2" fmla="*/ 0 h 937917"/>
              <a:gd name="connsiteX3" fmla="*/ 1018310 w 3394364"/>
              <a:gd name="connsiteY3" fmla="*/ 937917 h 937917"/>
              <a:gd name="connsiteX4" fmla="*/ 2885210 w 3394364"/>
              <a:gd name="connsiteY4" fmla="*/ 937917 h 937917"/>
              <a:gd name="connsiteX0" fmla="*/ 2885210 w 3733800"/>
              <a:gd name="connsiteY0" fmla="*/ 937917 h 937917"/>
              <a:gd name="connsiteX1" fmla="*/ 3733800 w 3733800"/>
              <a:gd name="connsiteY1" fmla="*/ 0 h 937917"/>
              <a:gd name="connsiteX2" fmla="*/ 0 w 3733800"/>
              <a:gd name="connsiteY2" fmla="*/ 0 h 937917"/>
              <a:gd name="connsiteX3" fmla="*/ 1018310 w 3733800"/>
              <a:gd name="connsiteY3" fmla="*/ 937917 h 937917"/>
              <a:gd name="connsiteX4" fmla="*/ 2885210 w 3733800"/>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0" h="937917">
                <a:moveTo>
                  <a:pt x="2885210" y="937917"/>
                </a:moveTo>
                <a:lnTo>
                  <a:pt x="3733800" y="0"/>
                </a:lnTo>
                <a:lnTo>
                  <a:pt x="0" y="0"/>
                </a:lnTo>
                <a:lnTo>
                  <a:pt x="1018310" y="937917"/>
                </a:lnTo>
                <a:lnTo>
                  <a:pt x="2885210" y="93791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Forme libre 42"/>
          <p:cNvSpPr/>
          <p:nvPr/>
        </p:nvSpPr>
        <p:spPr>
          <a:xfrm>
            <a:off x="3563888" y="2564904"/>
            <a:ext cx="2232248"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 name="connsiteX0" fmla="*/ 1723256 w 2715491"/>
              <a:gd name="connsiteY0" fmla="*/ 937917 h 937917"/>
              <a:gd name="connsiteX1" fmla="*/ 2715491 w 2715491"/>
              <a:gd name="connsiteY1" fmla="*/ 0 h 937917"/>
              <a:gd name="connsiteX2" fmla="*/ 0 w 2715491"/>
              <a:gd name="connsiteY2" fmla="*/ 0 h 937917"/>
              <a:gd name="connsiteX3" fmla="*/ 509155 w 2715491"/>
              <a:gd name="connsiteY3" fmla="*/ 937917 h 937917"/>
              <a:gd name="connsiteX4" fmla="*/ 1723256 w 2715491"/>
              <a:gd name="connsiteY4" fmla="*/ 937917 h 937917"/>
              <a:gd name="connsiteX0" fmla="*/ 2376055 w 2715491"/>
              <a:gd name="connsiteY0" fmla="*/ 937917 h 937917"/>
              <a:gd name="connsiteX1" fmla="*/ 2715491 w 2715491"/>
              <a:gd name="connsiteY1" fmla="*/ 0 h 937917"/>
              <a:gd name="connsiteX2" fmla="*/ 0 w 2715491"/>
              <a:gd name="connsiteY2" fmla="*/ 0 h 937917"/>
              <a:gd name="connsiteX3" fmla="*/ 509155 w 2715491"/>
              <a:gd name="connsiteY3" fmla="*/ 937917 h 937917"/>
              <a:gd name="connsiteX4" fmla="*/ 2376055 w 2715491"/>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376055 w 2885209"/>
              <a:gd name="connsiteY0" fmla="*/ 937917 h 937917"/>
              <a:gd name="connsiteX1" fmla="*/ 2885209 w 2885209"/>
              <a:gd name="connsiteY1" fmla="*/ 0 h 937917"/>
              <a:gd name="connsiteX2" fmla="*/ 0 w 2885209"/>
              <a:gd name="connsiteY2" fmla="*/ 0 h 937917"/>
              <a:gd name="connsiteX3" fmla="*/ 509155 w 2885209"/>
              <a:gd name="connsiteY3" fmla="*/ 937917 h 937917"/>
              <a:gd name="connsiteX4" fmla="*/ 2376055 w 2885209"/>
              <a:gd name="connsiteY4" fmla="*/ 937917 h 937917"/>
              <a:gd name="connsiteX0" fmla="*/ 2885210 w 3394364"/>
              <a:gd name="connsiteY0" fmla="*/ 937917 h 937917"/>
              <a:gd name="connsiteX1" fmla="*/ 3394364 w 3394364"/>
              <a:gd name="connsiteY1" fmla="*/ 0 h 937917"/>
              <a:gd name="connsiteX2" fmla="*/ 0 w 3394364"/>
              <a:gd name="connsiteY2" fmla="*/ 0 h 937917"/>
              <a:gd name="connsiteX3" fmla="*/ 1018310 w 3394364"/>
              <a:gd name="connsiteY3" fmla="*/ 937917 h 937917"/>
              <a:gd name="connsiteX4" fmla="*/ 2885210 w 3394364"/>
              <a:gd name="connsiteY4" fmla="*/ 937917 h 937917"/>
              <a:gd name="connsiteX0" fmla="*/ 2885210 w 3733800"/>
              <a:gd name="connsiteY0" fmla="*/ 937917 h 937917"/>
              <a:gd name="connsiteX1" fmla="*/ 3733800 w 3733800"/>
              <a:gd name="connsiteY1" fmla="*/ 0 h 937917"/>
              <a:gd name="connsiteX2" fmla="*/ 0 w 3733800"/>
              <a:gd name="connsiteY2" fmla="*/ 0 h 937917"/>
              <a:gd name="connsiteX3" fmla="*/ 1018310 w 3733800"/>
              <a:gd name="connsiteY3" fmla="*/ 937917 h 937917"/>
              <a:gd name="connsiteX4" fmla="*/ 2885210 w 3733800"/>
              <a:gd name="connsiteY4" fmla="*/ 937917 h 937917"/>
              <a:gd name="connsiteX0" fmla="*/ 3564083 w 4412673"/>
              <a:gd name="connsiteY0" fmla="*/ 937917 h 937917"/>
              <a:gd name="connsiteX1" fmla="*/ 4412673 w 4412673"/>
              <a:gd name="connsiteY1" fmla="*/ 0 h 937917"/>
              <a:gd name="connsiteX2" fmla="*/ 0 w 4412673"/>
              <a:gd name="connsiteY2" fmla="*/ 0 h 937917"/>
              <a:gd name="connsiteX3" fmla="*/ 1697183 w 4412673"/>
              <a:gd name="connsiteY3" fmla="*/ 937917 h 937917"/>
              <a:gd name="connsiteX4" fmla="*/ 3564083 w 4412673"/>
              <a:gd name="connsiteY4" fmla="*/ 937917 h 937917"/>
              <a:gd name="connsiteX0" fmla="*/ 3564083 w 5261264"/>
              <a:gd name="connsiteY0" fmla="*/ 937917 h 937917"/>
              <a:gd name="connsiteX1" fmla="*/ 5261264 w 5261264"/>
              <a:gd name="connsiteY1" fmla="*/ 0 h 937917"/>
              <a:gd name="connsiteX2" fmla="*/ 0 w 5261264"/>
              <a:gd name="connsiteY2" fmla="*/ 0 h 937917"/>
              <a:gd name="connsiteX3" fmla="*/ 1697183 w 5261264"/>
              <a:gd name="connsiteY3" fmla="*/ 937917 h 937917"/>
              <a:gd name="connsiteX4" fmla="*/ 3564083 w 5261264"/>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1264" h="937917">
                <a:moveTo>
                  <a:pt x="3564083" y="937917"/>
                </a:moveTo>
                <a:lnTo>
                  <a:pt x="5261264" y="0"/>
                </a:lnTo>
                <a:lnTo>
                  <a:pt x="0" y="0"/>
                </a:lnTo>
                <a:lnTo>
                  <a:pt x="1697183" y="937917"/>
                </a:lnTo>
                <a:lnTo>
                  <a:pt x="3564083" y="93791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Forme libre 43"/>
          <p:cNvSpPr/>
          <p:nvPr/>
        </p:nvSpPr>
        <p:spPr>
          <a:xfrm>
            <a:off x="4067944" y="2564904"/>
            <a:ext cx="1224135"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 name="connsiteX0" fmla="*/ 968593 w 1960828"/>
              <a:gd name="connsiteY0" fmla="*/ 937917 h 937917"/>
              <a:gd name="connsiteX1" fmla="*/ 1960828 w 1960828"/>
              <a:gd name="connsiteY1" fmla="*/ 0 h 937917"/>
              <a:gd name="connsiteX2" fmla="*/ 0 w 1960828"/>
              <a:gd name="connsiteY2" fmla="*/ 0 h 937917"/>
              <a:gd name="connsiteX3" fmla="*/ 176505 w 1960828"/>
              <a:gd name="connsiteY3" fmla="*/ 937917 h 937917"/>
              <a:gd name="connsiteX4" fmla="*/ 968593 w 1960828"/>
              <a:gd name="connsiteY4" fmla="*/ 937917 h 937917"/>
              <a:gd name="connsiteX0" fmla="*/ 968593 w 1190405"/>
              <a:gd name="connsiteY0" fmla="*/ 937917 h 937917"/>
              <a:gd name="connsiteX1" fmla="*/ 1190405 w 1190405"/>
              <a:gd name="connsiteY1" fmla="*/ 0 h 937917"/>
              <a:gd name="connsiteX2" fmla="*/ 0 w 1190405"/>
              <a:gd name="connsiteY2" fmla="*/ 0 h 937917"/>
              <a:gd name="connsiteX3" fmla="*/ 176505 w 1190405"/>
              <a:gd name="connsiteY3" fmla="*/ 937917 h 937917"/>
              <a:gd name="connsiteX4" fmla="*/ 968593 w 1190405"/>
              <a:gd name="connsiteY4" fmla="*/ 937917 h 937917"/>
              <a:gd name="connsiteX0" fmla="*/ 968593 w 1190405"/>
              <a:gd name="connsiteY0" fmla="*/ 937917 h 937917"/>
              <a:gd name="connsiteX1" fmla="*/ 1190405 w 1190405"/>
              <a:gd name="connsiteY1" fmla="*/ 0 h 937917"/>
              <a:gd name="connsiteX2" fmla="*/ 0 w 1190405"/>
              <a:gd name="connsiteY2" fmla="*/ 0 h 937917"/>
              <a:gd name="connsiteX3" fmla="*/ 210072 w 1190405"/>
              <a:gd name="connsiteY3" fmla="*/ 937917 h 937917"/>
              <a:gd name="connsiteX4" fmla="*/ 968593 w 1190405"/>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405" h="937917">
                <a:moveTo>
                  <a:pt x="968593" y="937917"/>
                </a:moveTo>
                <a:lnTo>
                  <a:pt x="1190405" y="0"/>
                </a:lnTo>
                <a:lnTo>
                  <a:pt x="0" y="0"/>
                </a:lnTo>
                <a:lnTo>
                  <a:pt x="210072" y="937917"/>
                </a:lnTo>
                <a:lnTo>
                  <a:pt x="968593" y="937917"/>
                </a:lnTo>
                <a:close/>
              </a:path>
            </a:pathLst>
          </a:custGeom>
          <a:gradFill flip="none" rotWithShape="1">
            <a:gsLst>
              <a:gs pos="0">
                <a:srgbClr val="FF0000">
                  <a:alpha val="33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Forme libre 44"/>
          <p:cNvSpPr/>
          <p:nvPr/>
        </p:nvSpPr>
        <p:spPr>
          <a:xfrm>
            <a:off x="3851920" y="2564904"/>
            <a:ext cx="1584176"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 name="connsiteX0" fmla="*/ 968593 w 1960828"/>
              <a:gd name="connsiteY0" fmla="*/ 937917 h 937917"/>
              <a:gd name="connsiteX1" fmla="*/ 1960828 w 1960828"/>
              <a:gd name="connsiteY1" fmla="*/ 0 h 937917"/>
              <a:gd name="connsiteX2" fmla="*/ 0 w 1960828"/>
              <a:gd name="connsiteY2" fmla="*/ 0 h 937917"/>
              <a:gd name="connsiteX3" fmla="*/ 176505 w 1960828"/>
              <a:gd name="connsiteY3" fmla="*/ 937917 h 937917"/>
              <a:gd name="connsiteX4" fmla="*/ 968593 w 1960828"/>
              <a:gd name="connsiteY4" fmla="*/ 937917 h 937917"/>
              <a:gd name="connsiteX0" fmla="*/ 968593 w 1190405"/>
              <a:gd name="connsiteY0" fmla="*/ 937917 h 937917"/>
              <a:gd name="connsiteX1" fmla="*/ 1190405 w 1190405"/>
              <a:gd name="connsiteY1" fmla="*/ 0 h 937917"/>
              <a:gd name="connsiteX2" fmla="*/ 0 w 1190405"/>
              <a:gd name="connsiteY2" fmla="*/ 0 h 937917"/>
              <a:gd name="connsiteX3" fmla="*/ 176505 w 1190405"/>
              <a:gd name="connsiteY3" fmla="*/ 937917 h 937917"/>
              <a:gd name="connsiteX4" fmla="*/ 968593 w 1190405"/>
              <a:gd name="connsiteY4" fmla="*/ 937917 h 937917"/>
              <a:gd name="connsiteX0" fmla="*/ 968593 w 1190405"/>
              <a:gd name="connsiteY0" fmla="*/ 937917 h 937917"/>
              <a:gd name="connsiteX1" fmla="*/ 1190405 w 1190405"/>
              <a:gd name="connsiteY1" fmla="*/ 0 h 937917"/>
              <a:gd name="connsiteX2" fmla="*/ 0 w 1190405"/>
              <a:gd name="connsiteY2" fmla="*/ 0 h 937917"/>
              <a:gd name="connsiteX3" fmla="*/ 210072 w 1190405"/>
              <a:gd name="connsiteY3" fmla="*/ 937917 h 937917"/>
              <a:gd name="connsiteX4" fmla="*/ 968593 w 1190405"/>
              <a:gd name="connsiteY4" fmla="*/ 937917 h 937917"/>
              <a:gd name="connsiteX0" fmla="*/ 1178665 w 1400477"/>
              <a:gd name="connsiteY0" fmla="*/ 937917 h 937917"/>
              <a:gd name="connsiteX1" fmla="*/ 1400477 w 1400477"/>
              <a:gd name="connsiteY1" fmla="*/ 0 h 937917"/>
              <a:gd name="connsiteX2" fmla="*/ 0 w 1400477"/>
              <a:gd name="connsiteY2" fmla="*/ 0 h 937917"/>
              <a:gd name="connsiteX3" fmla="*/ 420144 w 1400477"/>
              <a:gd name="connsiteY3" fmla="*/ 937917 h 937917"/>
              <a:gd name="connsiteX4" fmla="*/ 1178665 w 1400477"/>
              <a:gd name="connsiteY4" fmla="*/ 937917 h 937917"/>
              <a:gd name="connsiteX0" fmla="*/ 1178665 w 1540526"/>
              <a:gd name="connsiteY0" fmla="*/ 937917 h 937917"/>
              <a:gd name="connsiteX1" fmla="*/ 1540526 w 1540526"/>
              <a:gd name="connsiteY1" fmla="*/ 0 h 937917"/>
              <a:gd name="connsiteX2" fmla="*/ 0 w 1540526"/>
              <a:gd name="connsiteY2" fmla="*/ 0 h 937917"/>
              <a:gd name="connsiteX3" fmla="*/ 420144 w 1540526"/>
              <a:gd name="connsiteY3" fmla="*/ 937917 h 937917"/>
              <a:gd name="connsiteX4" fmla="*/ 1178665 w 1540526"/>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26" h="937917">
                <a:moveTo>
                  <a:pt x="1178665" y="937917"/>
                </a:moveTo>
                <a:lnTo>
                  <a:pt x="1540526" y="0"/>
                </a:lnTo>
                <a:lnTo>
                  <a:pt x="0" y="0"/>
                </a:lnTo>
                <a:lnTo>
                  <a:pt x="420144" y="937917"/>
                </a:lnTo>
                <a:lnTo>
                  <a:pt x="1178665" y="937917"/>
                </a:lnTo>
                <a:close/>
              </a:path>
            </a:pathLst>
          </a:custGeom>
          <a:gradFill flip="none" rotWithShape="1">
            <a:gsLst>
              <a:gs pos="0">
                <a:srgbClr val="FF0000">
                  <a:alpha val="33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Forme libre 45"/>
          <p:cNvSpPr/>
          <p:nvPr/>
        </p:nvSpPr>
        <p:spPr>
          <a:xfrm>
            <a:off x="3563888" y="2564904"/>
            <a:ext cx="2232248" cy="936104"/>
          </a:xfrm>
          <a:custGeom>
            <a:avLst/>
            <a:gdLst>
              <a:gd name="connsiteX0" fmla="*/ 1717964 w 2715491"/>
              <a:gd name="connsiteY0" fmla="*/ 928254 h 969818"/>
              <a:gd name="connsiteX1" fmla="*/ 2715491 w 2715491"/>
              <a:gd name="connsiteY1" fmla="*/ 0 h 969818"/>
              <a:gd name="connsiteX2" fmla="*/ 0 w 2715491"/>
              <a:gd name="connsiteY2" fmla="*/ 0 h 969818"/>
              <a:gd name="connsiteX3" fmla="*/ 928255 w 2715491"/>
              <a:gd name="connsiteY3" fmla="*/ 969818 h 969818"/>
              <a:gd name="connsiteX4" fmla="*/ 1717964 w 2715491"/>
              <a:gd name="connsiteY4" fmla="*/ 928254 h 969818"/>
              <a:gd name="connsiteX0" fmla="*/ 1717964 w 2715491"/>
              <a:gd name="connsiteY0" fmla="*/ 928254 h 928254"/>
              <a:gd name="connsiteX1" fmla="*/ 2715491 w 2715491"/>
              <a:gd name="connsiteY1" fmla="*/ 0 h 928254"/>
              <a:gd name="connsiteX2" fmla="*/ 0 w 2715491"/>
              <a:gd name="connsiteY2" fmla="*/ 0 h 928254"/>
              <a:gd name="connsiteX3" fmla="*/ 931168 w 2715491"/>
              <a:gd name="connsiteY3" fmla="*/ 865909 h 928254"/>
              <a:gd name="connsiteX4" fmla="*/ 1717964 w 2715491"/>
              <a:gd name="connsiteY4" fmla="*/ 928254 h 928254"/>
              <a:gd name="connsiteX0" fmla="*/ 1717964 w 2715491"/>
              <a:gd name="connsiteY0" fmla="*/ 928254 h 937917"/>
              <a:gd name="connsiteX1" fmla="*/ 2715491 w 2715491"/>
              <a:gd name="connsiteY1" fmla="*/ 0 h 937917"/>
              <a:gd name="connsiteX2" fmla="*/ 0 w 2715491"/>
              <a:gd name="connsiteY2" fmla="*/ 0 h 937917"/>
              <a:gd name="connsiteX3" fmla="*/ 931168 w 2715491"/>
              <a:gd name="connsiteY3" fmla="*/ 937917 h 937917"/>
              <a:gd name="connsiteX4" fmla="*/ 1717964 w 2715491"/>
              <a:gd name="connsiteY4" fmla="*/ 928254 h 937917"/>
              <a:gd name="connsiteX0" fmla="*/ 1723256 w 2715491"/>
              <a:gd name="connsiteY0" fmla="*/ 937917 h 937917"/>
              <a:gd name="connsiteX1" fmla="*/ 2715491 w 2715491"/>
              <a:gd name="connsiteY1" fmla="*/ 0 h 937917"/>
              <a:gd name="connsiteX2" fmla="*/ 0 w 2715491"/>
              <a:gd name="connsiteY2" fmla="*/ 0 h 937917"/>
              <a:gd name="connsiteX3" fmla="*/ 931168 w 2715491"/>
              <a:gd name="connsiteY3" fmla="*/ 937917 h 937917"/>
              <a:gd name="connsiteX4" fmla="*/ 1723256 w 2715491"/>
              <a:gd name="connsiteY4" fmla="*/ 937917 h 937917"/>
              <a:gd name="connsiteX0" fmla="*/ 968593 w 1960828"/>
              <a:gd name="connsiteY0" fmla="*/ 937917 h 937917"/>
              <a:gd name="connsiteX1" fmla="*/ 1960828 w 1960828"/>
              <a:gd name="connsiteY1" fmla="*/ 0 h 937917"/>
              <a:gd name="connsiteX2" fmla="*/ 0 w 1960828"/>
              <a:gd name="connsiteY2" fmla="*/ 0 h 937917"/>
              <a:gd name="connsiteX3" fmla="*/ 176505 w 1960828"/>
              <a:gd name="connsiteY3" fmla="*/ 937917 h 937917"/>
              <a:gd name="connsiteX4" fmla="*/ 968593 w 1960828"/>
              <a:gd name="connsiteY4" fmla="*/ 937917 h 937917"/>
              <a:gd name="connsiteX0" fmla="*/ 968593 w 1190405"/>
              <a:gd name="connsiteY0" fmla="*/ 937917 h 937917"/>
              <a:gd name="connsiteX1" fmla="*/ 1190405 w 1190405"/>
              <a:gd name="connsiteY1" fmla="*/ 0 h 937917"/>
              <a:gd name="connsiteX2" fmla="*/ 0 w 1190405"/>
              <a:gd name="connsiteY2" fmla="*/ 0 h 937917"/>
              <a:gd name="connsiteX3" fmla="*/ 176505 w 1190405"/>
              <a:gd name="connsiteY3" fmla="*/ 937917 h 937917"/>
              <a:gd name="connsiteX4" fmla="*/ 968593 w 1190405"/>
              <a:gd name="connsiteY4" fmla="*/ 937917 h 937917"/>
              <a:gd name="connsiteX0" fmla="*/ 968593 w 1190405"/>
              <a:gd name="connsiteY0" fmla="*/ 937917 h 937917"/>
              <a:gd name="connsiteX1" fmla="*/ 1190405 w 1190405"/>
              <a:gd name="connsiteY1" fmla="*/ 0 h 937917"/>
              <a:gd name="connsiteX2" fmla="*/ 0 w 1190405"/>
              <a:gd name="connsiteY2" fmla="*/ 0 h 937917"/>
              <a:gd name="connsiteX3" fmla="*/ 210072 w 1190405"/>
              <a:gd name="connsiteY3" fmla="*/ 937917 h 937917"/>
              <a:gd name="connsiteX4" fmla="*/ 968593 w 1190405"/>
              <a:gd name="connsiteY4" fmla="*/ 937917 h 937917"/>
              <a:gd name="connsiteX0" fmla="*/ 1178665 w 1400477"/>
              <a:gd name="connsiteY0" fmla="*/ 937917 h 937917"/>
              <a:gd name="connsiteX1" fmla="*/ 1400477 w 1400477"/>
              <a:gd name="connsiteY1" fmla="*/ 0 h 937917"/>
              <a:gd name="connsiteX2" fmla="*/ 0 w 1400477"/>
              <a:gd name="connsiteY2" fmla="*/ 0 h 937917"/>
              <a:gd name="connsiteX3" fmla="*/ 420144 w 1400477"/>
              <a:gd name="connsiteY3" fmla="*/ 937917 h 937917"/>
              <a:gd name="connsiteX4" fmla="*/ 1178665 w 1400477"/>
              <a:gd name="connsiteY4" fmla="*/ 937917 h 937917"/>
              <a:gd name="connsiteX0" fmla="*/ 1178665 w 1540526"/>
              <a:gd name="connsiteY0" fmla="*/ 937917 h 937917"/>
              <a:gd name="connsiteX1" fmla="*/ 1540526 w 1540526"/>
              <a:gd name="connsiteY1" fmla="*/ 0 h 937917"/>
              <a:gd name="connsiteX2" fmla="*/ 0 w 1540526"/>
              <a:gd name="connsiteY2" fmla="*/ 0 h 937917"/>
              <a:gd name="connsiteX3" fmla="*/ 420144 w 1540526"/>
              <a:gd name="connsiteY3" fmla="*/ 937917 h 937917"/>
              <a:gd name="connsiteX4" fmla="*/ 1178665 w 1540526"/>
              <a:gd name="connsiteY4" fmla="*/ 937917 h 937917"/>
              <a:gd name="connsiteX0" fmla="*/ 1458761 w 1820622"/>
              <a:gd name="connsiteY0" fmla="*/ 937917 h 937917"/>
              <a:gd name="connsiteX1" fmla="*/ 1820622 w 1820622"/>
              <a:gd name="connsiteY1" fmla="*/ 0 h 937917"/>
              <a:gd name="connsiteX2" fmla="*/ 0 w 1820622"/>
              <a:gd name="connsiteY2" fmla="*/ 0 h 937917"/>
              <a:gd name="connsiteX3" fmla="*/ 700240 w 1820622"/>
              <a:gd name="connsiteY3" fmla="*/ 937917 h 937917"/>
              <a:gd name="connsiteX4" fmla="*/ 1458761 w 1820622"/>
              <a:gd name="connsiteY4" fmla="*/ 937917 h 937917"/>
              <a:gd name="connsiteX0" fmla="*/ 1458761 w 2170742"/>
              <a:gd name="connsiteY0" fmla="*/ 937917 h 937917"/>
              <a:gd name="connsiteX1" fmla="*/ 2170742 w 2170742"/>
              <a:gd name="connsiteY1" fmla="*/ 0 h 937917"/>
              <a:gd name="connsiteX2" fmla="*/ 0 w 2170742"/>
              <a:gd name="connsiteY2" fmla="*/ 0 h 937917"/>
              <a:gd name="connsiteX3" fmla="*/ 700240 w 2170742"/>
              <a:gd name="connsiteY3" fmla="*/ 937917 h 937917"/>
              <a:gd name="connsiteX4" fmla="*/ 1458761 w 2170742"/>
              <a:gd name="connsiteY4" fmla="*/ 937917 h 93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42" h="937917">
                <a:moveTo>
                  <a:pt x="1458761" y="937917"/>
                </a:moveTo>
                <a:lnTo>
                  <a:pt x="2170742" y="0"/>
                </a:lnTo>
                <a:lnTo>
                  <a:pt x="0" y="0"/>
                </a:lnTo>
                <a:lnTo>
                  <a:pt x="700240" y="937917"/>
                </a:lnTo>
                <a:lnTo>
                  <a:pt x="1458761" y="937917"/>
                </a:lnTo>
                <a:close/>
              </a:path>
            </a:pathLst>
          </a:custGeom>
          <a:gradFill flip="none" rotWithShape="1">
            <a:gsLst>
              <a:gs pos="0">
                <a:srgbClr val="FF0000">
                  <a:alpha val="33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Rectangle 47"/>
          <p:cNvSpPr/>
          <p:nvPr/>
        </p:nvSpPr>
        <p:spPr>
          <a:xfrm>
            <a:off x="5724129" y="2780928"/>
            <a:ext cx="1933542" cy="646331"/>
          </a:xfrm>
          <a:prstGeom prst="rect">
            <a:avLst/>
          </a:prstGeom>
        </p:spPr>
        <p:txBody>
          <a:bodyPr wrap="none">
            <a:spAutoFit/>
          </a:bodyPr>
          <a:lstStyle/>
          <a:p>
            <a:pPr algn="ctr"/>
            <a:r>
              <a:rPr lang="fr-BE" i="1" dirty="0" smtClean="0"/>
              <a:t>Rupture </a:t>
            </a:r>
          </a:p>
          <a:p>
            <a:pPr algn="ctr"/>
            <a:r>
              <a:rPr lang="fr-BE" i="1" dirty="0" smtClean="0"/>
              <a:t>des parois du puits</a:t>
            </a:r>
          </a:p>
        </p:txBody>
      </p:sp>
      <p:sp>
        <p:nvSpPr>
          <p:cNvPr id="49" name="Rectangle 48"/>
          <p:cNvSpPr/>
          <p:nvPr/>
        </p:nvSpPr>
        <p:spPr>
          <a:xfrm>
            <a:off x="2339752" y="3861048"/>
            <a:ext cx="1937132" cy="646331"/>
          </a:xfrm>
          <a:prstGeom prst="rect">
            <a:avLst/>
          </a:prstGeom>
        </p:spPr>
        <p:txBody>
          <a:bodyPr wrap="none">
            <a:spAutoFit/>
          </a:bodyPr>
          <a:lstStyle/>
          <a:p>
            <a:pPr algn="ctr"/>
            <a:r>
              <a:rPr lang="fr-BE" i="1" dirty="0" smtClean="0"/>
              <a:t>absence </a:t>
            </a:r>
          </a:p>
          <a:p>
            <a:pPr algn="ctr"/>
            <a:r>
              <a:rPr lang="fr-BE" i="1" dirty="0" smtClean="0"/>
              <a:t>de contre-buttage</a:t>
            </a:r>
          </a:p>
        </p:txBody>
      </p:sp>
      <p:sp>
        <p:nvSpPr>
          <p:cNvPr id="50" name="Arc 49"/>
          <p:cNvSpPr/>
          <p:nvPr/>
        </p:nvSpPr>
        <p:spPr>
          <a:xfrm flipH="1">
            <a:off x="3779912" y="2924944"/>
            <a:ext cx="1152128" cy="1080120"/>
          </a:xfrm>
          <a:prstGeom prst="arc">
            <a:avLst>
              <a:gd name="adj1" fmla="val 4148469"/>
              <a:gd name="adj2" fmla="val 14486144"/>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51" name="Rectangle 50"/>
          <p:cNvSpPr/>
          <p:nvPr/>
        </p:nvSpPr>
        <p:spPr>
          <a:xfrm>
            <a:off x="5724128" y="5445224"/>
            <a:ext cx="2839239" cy="369332"/>
          </a:xfrm>
          <a:prstGeom prst="rect">
            <a:avLst/>
          </a:prstGeom>
        </p:spPr>
        <p:txBody>
          <a:bodyPr wrap="none">
            <a:spAutoFit/>
          </a:bodyPr>
          <a:lstStyle/>
          <a:p>
            <a:pPr algn="ctr"/>
            <a:r>
              <a:rPr lang="fr-BE" i="1" dirty="0" smtClean="0"/>
              <a:t>Atteinte d’un état d’équilibre</a:t>
            </a:r>
          </a:p>
        </p:txBody>
      </p:sp>
      <p:sp>
        <p:nvSpPr>
          <p:cNvPr id="52" name="ZoneTexte 51"/>
          <p:cNvSpPr txBox="1"/>
          <p:nvPr/>
        </p:nvSpPr>
        <p:spPr>
          <a:xfrm>
            <a:off x="6825042" y="5085184"/>
            <a:ext cx="576064" cy="584775"/>
          </a:xfrm>
          <a:prstGeom prst="rect">
            <a:avLst/>
          </a:prstGeom>
          <a:noFill/>
        </p:spPr>
        <p:txBody>
          <a:bodyPr wrap="square" rtlCol="0">
            <a:spAutoFit/>
          </a:bodyPr>
          <a:lstStyle/>
          <a:p>
            <a:r>
              <a:rPr lang="fr-BE" sz="3200" dirty="0" smtClean="0">
                <a:solidFill>
                  <a:srgbClr val="66FF33"/>
                </a:solidFill>
                <a:sym typeface="Wingdings"/>
              </a:rPr>
              <a:t></a:t>
            </a:r>
            <a:endParaRPr lang="fr-BE" sz="3200" dirty="0">
              <a:solidFill>
                <a:srgbClr val="66FF33"/>
              </a:solidFill>
            </a:endParaRPr>
          </a:p>
        </p:txBody>
      </p:sp>
      <p:sp>
        <p:nvSpPr>
          <p:cNvPr id="53" name="ZoneTexte 52"/>
          <p:cNvSpPr txBox="1"/>
          <p:nvPr/>
        </p:nvSpPr>
        <p:spPr>
          <a:xfrm>
            <a:off x="5436096" y="2564904"/>
            <a:ext cx="576064" cy="461665"/>
          </a:xfrm>
          <a:prstGeom prst="rect">
            <a:avLst/>
          </a:prstGeom>
          <a:noFill/>
        </p:spPr>
        <p:txBody>
          <a:bodyPr wrap="square" rtlCol="0">
            <a:spAutoFit/>
          </a:bodyPr>
          <a:lstStyle/>
          <a:p>
            <a:r>
              <a:rPr lang="fr-BE" sz="2400" dirty="0" smtClean="0">
                <a:solidFill>
                  <a:srgbClr val="66FF33"/>
                </a:solidFill>
                <a:sym typeface="Wingdings"/>
              </a:rPr>
              <a:t></a:t>
            </a:r>
            <a:endParaRPr lang="fr-BE" sz="2400" dirty="0">
              <a:solidFill>
                <a:srgbClr val="66FF33"/>
              </a:solidFill>
            </a:endParaRPr>
          </a:p>
        </p:txBody>
      </p:sp>
      <p:sp>
        <p:nvSpPr>
          <p:cNvPr id="60" name="ZoneTexte 59"/>
          <p:cNvSpPr txBox="1"/>
          <p:nvPr/>
        </p:nvSpPr>
        <p:spPr>
          <a:xfrm>
            <a:off x="2627784" y="1484784"/>
            <a:ext cx="4042132" cy="584775"/>
          </a:xfrm>
          <a:prstGeom prst="rect">
            <a:avLst/>
          </a:prstGeom>
          <a:noFill/>
        </p:spPr>
        <p:txBody>
          <a:bodyPr wrap="none" rtlCol="0">
            <a:spAutoFit/>
          </a:bodyPr>
          <a:lstStyle/>
          <a:p>
            <a:pPr algn="ctr"/>
            <a:r>
              <a:rPr lang="fr-BE" sz="3200" dirty="0" smtClean="0"/>
              <a:t>Tronc de cône renversé</a:t>
            </a:r>
            <a:endParaRPr lang="fr-BE" sz="3200" dirty="0"/>
          </a:p>
        </p:txBody>
      </p:sp>
      <p:sp>
        <p:nvSpPr>
          <p:cNvPr id="61" name="Rectangle 60"/>
          <p:cNvSpPr/>
          <p:nvPr/>
        </p:nvSpPr>
        <p:spPr>
          <a:xfrm>
            <a:off x="539552" y="3284984"/>
            <a:ext cx="2488630" cy="369332"/>
          </a:xfrm>
          <a:prstGeom prst="rect">
            <a:avLst/>
          </a:prstGeom>
        </p:spPr>
        <p:txBody>
          <a:bodyPr wrap="none">
            <a:spAutoFit/>
          </a:bodyPr>
          <a:lstStyle/>
          <a:p>
            <a:r>
              <a:rPr lang="fr-BE" i="1" dirty="0" smtClean="0"/>
              <a:t>Limite de terrain meuble</a:t>
            </a:r>
          </a:p>
        </p:txBody>
      </p:sp>
      <p:cxnSp>
        <p:nvCxnSpPr>
          <p:cNvPr id="63" name="Connecteur droit 62"/>
          <p:cNvCxnSpPr/>
          <p:nvPr/>
        </p:nvCxnSpPr>
        <p:spPr>
          <a:xfrm flipH="1">
            <a:off x="2915816" y="3501008"/>
            <a:ext cx="1351341" cy="0"/>
          </a:xfrm>
          <a:prstGeom prst="line">
            <a:avLst/>
          </a:prstGeom>
          <a:ln w="6350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292080" y="3861048"/>
            <a:ext cx="1933542" cy="646331"/>
          </a:xfrm>
          <a:prstGeom prst="rect">
            <a:avLst/>
          </a:prstGeom>
        </p:spPr>
        <p:txBody>
          <a:bodyPr wrap="none">
            <a:spAutoFit/>
          </a:bodyPr>
          <a:lstStyle/>
          <a:p>
            <a:pPr algn="ctr"/>
            <a:r>
              <a:rPr lang="fr-BE" i="1" dirty="0" smtClean="0"/>
              <a:t>Eboulement</a:t>
            </a:r>
          </a:p>
          <a:p>
            <a:pPr algn="ctr"/>
            <a:r>
              <a:rPr lang="fr-BE" i="1" dirty="0" smtClean="0"/>
              <a:t>des parois du puits</a:t>
            </a:r>
          </a:p>
        </p:txBody>
      </p:sp>
      <p:sp>
        <p:nvSpPr>
          <p:cNvPr id="69" name="Arc 68"/>
          <p:cNvSpPr/>
          <p:nvPr/>
        </p:nvSpPr>
        <p:spPr>
          <a:xfrm flipV="1">
            <a:off x="4355976" y="3212976"/>
            <a:ext cx="1152128" cy="1080120"/>
          </a:xfrm>
          <a:prstGeom prst="arc">
            <a:avLst>
              <a:gd name="adj1" fmla="val 4148469"/>
              <a:gd name="adj2" fmla="val 18937328"/>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70" name="Rectangle 69"/>
          <p:cNvSpPr/>
          <p:nvPr/>
        </p:nvSpPr>
        <p:spPr>
          <a:xfrm>
            <a:off x="5889918" y="5805264"/>
            <a:ext cx="2606034" cy="369332"/>
          </a:xfrm>
          <a:prstGeom prst="rect">
            <a:avLst/>
          </a:prstGeom>
        </p:spPr>
        <p:txBody>
          <a:bodyPr wrap="none">
            <a:spAutoFit/>
          </a:bodyPr>
          <a:lstStyle/>
          <a:p>
            <a:pPr algn="ctr"/>
            <a:r>
              <a:rPr lang="fr-BE" b="1" i="1" dirty="0" smtClean="0"/>
              <a:t>Équilibre limite inférieure</a:t>
            </a:r>
          </a:p>
        </p:txBody>
      </p:sp>
      <p:sp>
        <p:nvSpPr>
          <p:cNvPr id="73" name="Rectangle 72"/>
          <p:cNvSpPr/>
          <p:nvPr/>
        </p:nvSpPr>
        <p:spPr>
          <a:xfrm>
            <a:off x="2121998" y="476672"/>
            <a:ext cx="5518690" cy="1200329"/>
          </a:xfrm>
          <a:prstGeom prst="rect">
            <a:avLst/>
          </a:prstGeom>
        </p:spPr>
        <p:txBody>
          <a:bodyPr wrap="none">
            <a:spAutoFit/>
          </a:bodyPr>
          <a:lstStyle/>
          <a:p>
            <a:pPr algn="ctr"/>
            <a:r>
              <a:rPr lang="fr-BE" sz="2400" i="1" dirty="0" smtClean="0">
                <a:solidFill>
                  <a:schemeClr val="bg1">
                    <a:lumMod val="50000"/>
                  </a:schemeClr>
                </a:solidFill>
              </a:rPr>
              <a:t>Zone </a:t>
            </a:r>
            <a:r>
              <a:rPr lang="fr-BE" sz="2400" b="1" i="1" dirty="0" smtClean="0">
                <a:solidFill>
                  <a:srgbClr val="55CF8F"/>
                </a:solidFill>
              </a:rPr>
              <a:t>non </a:t>
            </a:r>
            <a:r>
              <a:rPr lang="fr-BE" sz="2400" b="1" i="1" dirty="0" err="1" smtClean="0">
                <a:solidFill>
                  <a:srgbClr val="55CF8F"/>
                </a:solidFill>
              </a:rPr>
              <a:t>aedificandi</a:t>
            </a:r>
            <a:endParaRPr lang="fr-BE" sz="2400" b="1" i="1" dirty="0" smtClean="0">
              <a:solidFill>
                <a:srgbClr val="55CF8F"/>
              </a:solidFill>
            </a:endParaRPr>
          </a:p>
          <a:p>
            <a:pPr algn="ctr"/>
            <a:r>
              <a:rPr lang="fr-BE" sz="2400" i="1" dirty="0" smtClean="0">
                <a:solidFill>
                  <a:schemeClr val="bg1">
                    <a:lumMod val="50000"/>
                  </a:schemeClr>
                </a:solidFill>
              </a:rPr>
              <a:t>Zone  de </a:t>
            </a:r>
            <a:r>
              <a:rPr lang="fr-BE" sz="2400" b="1" i="1" dirty="0" smtClean="0">
                <a:solidFill>
                  <a:srgbClr val="55CF8F"/>
                </a:solidFill>
              </a:rPr>
              <a:t>contrainte géotechnique </a:t>
            </a:r>
            <a:r>
              <a:rPr lang="fr-BE" sz="2400" i="1" dirty="0" smtClean="0">
                <a:solidFill>
                  <a:schemeClr val="bg1">
                    <a:lumMod val="50000"/>
                  </a:schemeClr>
                </a:solidFill>
              </a:rPr>
              <a:t>majeure</a:t>
            </a:r>
          </a:p>
          <a:p>
            <a:pPr algn="ctr"/>
            <a:r>
              <a:rPr lang="fr-BE" sz="2400" i="1" dirty="0" smtClean="0">
                <a:solidFill>
                  <a:schemeClr val="bg1">
                    <a:lumMod val="50000"/>
                  </a:schemeClr>
                </a:solidFill>
              </a:rPr>
              <a:t>Zone d’</a:t>
            </a:r>
            <a:r>
              <a:rPr lang="fr-BE" sz="2400" b="1" i="1" dirty="0" smtClean="0">
                <a:solidFill>
                  <a:srgbClr val="55CF8F"/>
                </a:solidFill>
              </a:rPr>
              <a:t>effondrement maximum</a:t>
            </a:r>
          </a:p>
        </p:txBody>
      </p:sp>
      <p:sp>
        <p:nvSpPr>
          <p:cNvPr id="74" name="ZoneTexte 73"/>
          <p:cNvSpPr txBox="1"/>
          <p:nvPr/>
        </p:nvSpPr>
        <p:spPr>
          <a:xfrm>
            <a:off x="6300192" y="1916832"/>
            <a:ext cx="906017" cy="369332"/>
          </a:xfrm>
          <a:prstGeom prst="rect">
            <a:avLst/>
          </a:prstGeom>
          <a:noFill/>
        </p:spPr>
        <p:txBody>
          <a:bodyPr wrap="none" rtlCol="0">
            <a:spAutoFit/>
          </a:bodyPr>
          <a:lstStyle/>
          <a:p>
            <a:r>
              <a:rPr lang="fr-BE" i="1" dirty="0" smtClean="0"/>
              <a:t>2D plan</a:t>
            </a:r>
          </a:p>
        </p:txBody>
      </p:sp>
      <p:cxnSp>
        <p:nvCxnSpPr>
          <p:cNvPr id="76" name="Connecteur droit 75"/>
          <p:cNvCxnSpPr>
            <a:endCxn id="74" idx="1"/>
          </p:cNvCxnSpPr>
          <p:nvPr/>
        </p:nvCxnSpPr>
        <p:spPr>
          <a:xfrm flipV="1">
            <a:off x="6012160" y="2101498"/>
            <a:ext cx="288032" cy="103366"/>
          </a:xfrm>
          <a:prstGeom prst="line">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Connecteur droit 79"/>
          <p:cNvCxnSpPr>
            <a:stCxn id="46" idx="3"/>
          </p:cNvCxnSpPr>
          <p:nvPr/>
        </p:nvCxnSpPr>
        <p:spPr>
          <a:xfrm flipH="1" flipV="1">
            <a:off x="4283968" y="2564904"/>
            <a:ext cx="1" cy="93610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flipV="1">
            <a:off x="5076056" y="2564904"/>
            <a:ext cx="1" cy="93610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283968" y="2564904"/>
            <a:ext cx="792088" cy="936104"/>
          </a:xfrm>
          <a:prstGeom prst="rect">
            <a:avLst/>
          </a:prstGeom>
          <a:gradFill flip="none" rotWithShape="1">
            <a:gsLst>
              <a:gs pos="0">
                <a:schemeClr val="tx1">
                  <a:alpha val="58000"/>
                </a:schemeClr>
              </a:gs>
              <a:gs pos="100000">
                <a:schemeClr val="bg1">
                  <a:alpha val="27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84" name="Groupe 83"/>
          <p:cNvGrpSpPr>
            <a:grpSpLocks noChangeAspect="1"/>
          </p:cNvGrpSpPr>
          <p:nvPr/>
        </p:nvGrpSpPr>
        <p:grpSpPr>
          <a:xfrm>
            <a:off x="116484" y="-171240"/>
            <a:ext cx="2079252" cy="1440000"/>
            <a:chOff x="253702" y="-531440"/>
            <a:chExt cx="4677247" cy="3239269"/>
          </a:xfrm>
        </p:grpSpPr>
        <p:pic>
          <p:nvPicPr>
            <p:cNvPr id="85" name="Picture 9" descr="Résultat de recherche d'images pour &quot;logo spw&quot;"/>
            <p:cNvPicPr>
              <a:picLocks noChangeAspect="1" noChangeArrowheads="1"/>
            </p:cNvPicPr>
            <p:nvPr/>
          </p:nvPicPr>
          <p:blipFill>
            <a:blip r:embed="rId4" cstate="print"/>
            <a:srcRect/>
            <a:stretch>
              <a:fillRect/>
            </a:stretch>
          </p:blipFill>
          <p:spPr bwMode="auto">
            <a:xfrm>
              <a:off x="253702" y="261739"/>
              <a:ext cx="3310186" cy="1655093"/>
            </a:xfrm>
            <a:prstGeom prst="rect">
              <a:avLst/>
            </a:prstGeom>
            <a:noFill/>
          </p:spPr>
        </p:pic>
        <p:pic>
          <p:nvPicPr>
            <p:cNvPr id="86" name="Picture 11" descr="Résultat de recherche d'images pour &quot;logo DGO3&quot;"/>
            <p:cNvPicPr>
              <a:picLocks noChangeAspect="1" noChangeArrowheads="1"/>
            </p:cNvPicPr>
            <p:nvPr/>
          </p:nvPicPr>
          <p:blipFill>
            <a:blip r:embed="rId5" cstate="print"/>
            <a:srcRect/>
            <a:stretch>
              <a:fillRect/>
            </a:stretch>
          </p:blipFill>
          <p:spPr bwMode="auto">
            <a:xfrm>
              <a:off x="1691680" y="-531440"/>
              <a:ext cx="3239269" cy="3239269"/>
            </a:xfrm>
            <a:prstGeom prst="rect">
              <a:avLst/>
            </a:prstGeom>
            <a:noFill/>
          </p:spPr>
        </p:pic>
      </p:grpSp>
      <p:sp>
        <p:nvSpPr>
          <p:cNvPr id="71" name="Espace réservé du numéro de diapositive 70"/>
          <p:cNvSpPr>
            <a:spLocks noGrp="1"/>
          </p:cNvSpPr>
          <p:nvPr>
            <p:ph type="sldNum" sz="quarter" idx="12"/>
          </p:nvPr>
        </p:nvSpPr>
        <p:spPr/>
        <p:txBody>
          <a:bodyPr/>
          <a:lstStyle/>
          <a:p>
            <a:fld id="{74EF6541-E2B0-4EFA-A85B-A11FC5D2612C}" type="slidenum">
              <a:rPr lang="fr-BE" smtClean="0"/>
              <a:pPr/>
              <a:t>12</a:t>
            </a:fld>
            <a:endParaRPr lang="fr-BE"/>
          </a:p>
        </p:txBody>
      </p:sp>
      <p:pic>
        <p:nvPicPr>
          <p:cNvPr id="1027" name="Picture 3"/>
          <p:cNvPicPr>
            <a:picLocks noChangeAspect="1" noChangeArrowheads="1"/>
          </p:cNvPicPr>
          <p:nvPr/>
        </p:nvPicPr>
        <p:blipFill>
          <a:blip r:embed="rId6" cstate="print"/>
          <a:srcRect/>
          <a:stretch>
            <a:fillRect/>
          </a:stretch>
        </p:blipFill>
        <p:spPr bwMode="auto">
          <a:xfrm>
            <a:off x="1259632" y="1667972"/>
            <a:ext cx="6912768" cy="5190028"/>
          </a:xfrm>
          <a:prstGeom prst="rect">
            <a:avLst/>
          </a:prstGeom>
          <a:noFill/>
          <a:ln w="9525">
            <a:solidFill>
              <a:schemeClr val="tx1"/>
            </a:solidFill>
            <a:miter lim="800000"/>
            <a:headEnd/>
            <a:tailEnd/>
          </a:ln>
        </p:spPr>
      </p:pic>
      <p:sp>
        <p:nvSpPr>
          <p:cNvPr id="54" name="Forme libre 53"/>
          <p:cNvSpPr/>
          <p:nvPr/>
        </p:nvSpPr>
        <p:spPr>
          <a:xfrm>
            <a:off x="-378372" y="4524703"/>
            <a:ext cx="3499944" cy="2364828"/>
          </a:xfrm>
          <a:custGeom>
            <a:avLst/>
            <a:gdLst>
              <a:gd name="connsiteX0" fmla="*/ 378372 w 3499944"/>
              <a:gd name="connsiteY0" fmla="*/ 31531 h 2364828"/>
              <a:gd name="connsiteX1" fmla="*/ 3499944 w 3499944"/>
              <a:gd name="connsiteY1" fmla="*/ 2349063 h 2364828"/>
              <a:gd name="connsiteX2" fmla="*/ 0 w 3499944"/>
              <a:gd name="connsiteY2" fmla="*/ 2364828 h 2364828"/>
              <a:gd name="connsiteX3" fmla="*/ 204951 w 3499944"/>
              <a:gd name="connsiteY3" fmla="*/ 0 h 2364828"/>
              <a:gd name="connsiteX4" fmla="*/ 378372 w 3499944"/>
              <a:gd name="connsiteY4" fmla="*/ 31531 h 2364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944" h="2364828">
                <a:moveTo>
                  <a:pt x="378372" y="31531"/>
                </a:moveTo>
                <a:lnTo>
                  <a:pt x="3499944" y="2349063"/>
                </a:lnTo>
                <a:lnTo>
                  <a:pt x="0" y="2364828"/>
                </a:lnTo>
                <a:lnTo>
                  <a:pt x="204951" y="0"/>
                </a:lnTo>
                <a:lnTo>
                  <a:pt x="378372" y="3153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ZoneTexte 54"/>
          <p:cNvSpPr txBox="1"/>
          <p:nvPr/>
        </p:nvSpPr>
        <p:spPr>
          <a:xfrm>
            <a:off x="251520" y="5805264"/>
            <a:ext cx="1444626" cy="523220"/>
          </a:xfrm>
          <a:prstGeom prst="rect">
            <a:avLst/>
          </a:prstGeom>
          <a:noFill/>
        </p:spPr>
        <p:txBody>
          <a:bodyPr wrap="none" rtlCol="0">
            <a:spAutoFit/>
          </a:bodyPr>
          <a:lstStyle/>
          <a:p>
            <a:r>
              <a:rPr lang="fr-BE" sz="2800" dirty="0" smtClean="0"/>
              <a:t>Temps t</a:t>
            </a:r>
            <a:r>
              <a:rPr lang="fr-BE" sz="2800" baseline="-25000" dirty="0" smtClean="0"/>
              <a:t>0</a:t>
            </a:r>
            <a:endParaRPr lang="fr-BE" sz="2800" dirty="0"/>
          </a:p>
        </p:txBody>
      </p:sp>
      <p:sp>
        <p:nvSpPr>
          <p:cNvPr id="56" name="ZoneTexte 55"/>
          <p:cNvSpPr txBox="1"/>
          <p:nvPr/>
        </p:nvSpPr>
        <p:spPr>
          <a:xfrm>
            <a:off x="258342" y="5805264"/>
            <a:ext cx="1444626" cy="523220"/>
          </a:xfrm>
          <a:prstGeom prst="rect">
            <a:avLst/>
          </a:prstGeom>
          <a:noFill/>
        </p:spPr>
        <p:txBody>
          <a:bodyPr wrap="none" rtlCol="0">
            <a:spAutoFit/>
          </a:bodyPr>
          <a:lstStyle/>
          <a:p>
            <a:r>
              <a:rPr lang="fr-BE" sz="2800" dirty="0" smtClean="0"/>
              <a:t>Temps t</a:t>
            </a:r>
            <a:r>
              <a:rPr lang="fr-BE" sz="2800" baseline="-25000" dirty="0" smtClean="0"/>
              <a:t>1</a:t>
            </a:r>
            <a:endParaRPr lang="fr-BE" sz="2800" dirty="0"/>
          </a:p>
        </p:txBody>
      </p:sp>
      <p:sp>
        <p:nvSpPr>
          <p:cNvPr id="57" name="ZoneTexte 56"/>
          <p:cNvSpPr txBox="1"/>
          <p:nvPr/>
        </p:nvSpPr>
        <p:spPr>
          <a:xfrm>
            <a:off x="251520" y="5805264"/>
            <a:ext cx="1444626" cy="523220"/>
          </a:xfrm>
          <a:prstGeom prst="rect">
            <a:avLst/>
          </a:prstGeom>
          <a:noFill/>
        </p:spPr>
        <p:txBody>
          <a:bodyPr wrap="none" rtlCol="0">
            <a:spAutoFit/>
          </a:bodyPr>
          <a:lstStyle/>
          <a:p>
            <a:r>
              <a:rPr lang="fr-BE" sz="2800" dirty="0" smtClean="0"/>
              <a:t>Temps t</a:t>
            </a:r>
            <a:r>
              <a:rPr lang="fr-BE" sz="2800" baseline="-25000" dirty="0" smtClean="0"/>
              <a:t>2</a:t>
            </a:r>
            <a:endParaRPr lang="fr-BE" sz="2800" dirty="0"/>
          </a:p>
        </p:txBody>
      </p:sp>
      <p:sp>
        <p:nvSpPr>
          <p:cNvPr id="58" name="ZoneTexte 57"/>
          <p:cNvSpPr txBox="1"/>
          <p:nvPr/>
        </p:nvSpPr>
        <p:spPr>
          <a:xfrm>
            <a:off x="258342" y="5805264"/>
            <a:ext cx="1444626" cy="523220"/>
          </a:xfrm>
          <a:prstGeom prst="rect">
            <a:avLst/>
          </a:prstGeom>
          <a:noFill/>
        </p:spPr>
        <p:txBody>
          <a:bodyPr wrap="none" rtlCol="0">
            <a:spAutoFit/>
          </a:bodyPr>
          <a:lstStyle/>
          <a:p>
            <a:r>
              <a:rPr lang="fr-BE" sz="2800" dirty="0" smtClean="0"/>
              <a:t>Temps t</a:t>
            </a:r>
            <a:r>
              <a:rPr lang="fr-BE" sz="2800" baseline="-25000" dirty="0" smtClean="0"/>
              <a:t>3</a:t>
            </a:r>
            <a:endParaRPr lang="fr-BE" sz="2800" dirty="0"/>
          </a:p>
        </p:txBody>
      </p:sp>
      <p:sp>
        <p:nvSpPr>
          <p:cNvPr id="59" name="ZoneTexte 58"/>
          <p:cNvSpPr txBox="1"/>
          <p:nvPr/>
        </p:nvSpPr>
        <p:spPr>
          <a:xfrm>
            <a:off x="247054" y="5805264"/>
            <a:ext cx="1444626" cy="523220"/>
          </a:xfrm>
          <a:prstGeom prst="rect">
            <a:avLst/>
          </a:prstGeom>
          <a:noFill/>
        </p:spPr>
        <p:txBody>
          <a:bodyPr wrap="none" rtlCol="0">
            <a:spAutoFit/>
          </a:bodyPr>
          <a:lstStyle/>
          <a:p>
            <a:r>
              <a:rPr lang="fr-BE" sz="2800" dirty="0" smtClean="0"/>
              <a:t>Temps t</a:t>
            </a:r>
            <a:r>
              <a:rPr lang="fr-BE" sz="2800" baseline="-25000" dirty="0" smtClean="0"/>
              <a:t>4</a:t>
            </a:r>
            <a:endParaRPr lang="fr-BE" sz="2800" dirty="0"/>
          </a:p>
        </p:txBody>
      </p:sp>
      <p:sp>
        <p:nvSpPr>
          <p:cNvPr id="75" name="ZoneTexte 74"/>
          <p:cNvSpPr txBox="1"/>
          <p:nvPr/>
        </p:nvSpPr>
        <p:spPr>
          <a:xfrm>
            <a:off x="2267744" y="3615407"/>
            <a:ext cx="5029903" cy="461665"/>
          </a:xfrm>
          <a:prstGeom prst="rect">
            <a:avLst/>
          </a:prstGeom>
          <a:noFill/>
        </p:spPr>
        <p:txBody>
          <a:bodyPr wrap="none" rtlCol="0">
            <a:spAutoFit/>
          </a:bodyPr>
          <a:lstStyle/>
          <a:p>
            <a:r>
              <a:rPr lang="fr-BE" sz="2400" dirty="0" smtClean="0">
                <a:solidFill>
                  <a:schemeClr val="bg1"/>
                </a:solidFill>
              </a:rPr>
              <a:t>Puits de mine rectangulaire 2.5 x 1.5 m</a:t>
            </a:r>
            <a:endParaRPr lang="fr-BE" sz="2400" dirty="0">
              <a:solidFill>
                <a:schemeClr val="bg1"/>
              </a:solidFill>
            </a:endParaRPr>
          </a:p>
        </p:txBody>
      </p:sp>
      <p:cxnSp>
        <p:nvCxnSpPr>
          <p:cNvPr id="79" name="Connecteur droit 78"/>
          <p:cNvCxnSpPr/>
          <p:nvPr/>
        </p:nvCxnSpPr>
        <p:spPr>
          <a:xfrm flipV="1">
            <a:off x="4788024" y="4005064"/>
            <a:ext cx="0" cy="8640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5076056" y="4293096"/>
            <a:ext cx="2375779" cy="461665"/>
          </a:xfrm>
          <a:prstGeom prst="rect">
            <a:avLst/>
          </a:prstGeom>
          <a:noFill/>
        </p:spPr>
        <p:txBody>
          <a:bodyPr wrap="none" rtlCol="0">
            <a:spAutoFit/>
          </a:bodyPr>
          <a:lstStyle/>
          <a:p>
            <a:r>
              <a:rPr lang="fr-BE" sz="2400" dirty="0" smtClean="0">
                <a:solidFill>
                  <a:schemeClr val="bg1"/>
                </a:solidFill>
              </a:rPr>
              <a:t>Profondeur 4.5 m</a:t>
            </a:r>
            <a:endParaRPr lang="fr-BE" sz="2400" dirty="0">
              <a:solidFill>
                <a:schemeClr val="bg1"/>
              </a:solidFill>
            </a:endParaRPr>
          </a:p>
        </p:txBody>
      </p:sp>
      <p:sp>
        <p:nvSpPr>
          <p:cNvPr id="88" name="ZoneTexte 87"/>
          <p:cNvSpPr txBox="1"/>
          <p:nvPr/>
        </p:nvSpPr>
        <p:spPr>
          <a:xfrm>
            <a:off x="3707904" y="5085184"/>
            <a:ext cx="2043252" cy="461665"/>
          </a:xfrm>
          <a:prstGeom prst="rect">
            <a:avLst/>
          </a:prstGeom>
          <a:noFill/>
        </p:spPr>
        <p:txBody>
          <a:bodyPr wrap="none" rtlCol="0">
            <a:spAutoFit/>
          </a:bodyPr>
          <a:lstStyle/>
          <a:p>
            <a:r>
              <a:rPr lang="fr-BE" sz="2400" dirty="0" smtClean="0">
                <a:solidFill>
                  <a:schemeClr val="bg1"/>
                </a:solidFill>
              </a:rPr>
              <a:t>Diamètre 12 m</a:t>
            </a:r>
            <a:endParaRPr lang="fr-BE" sz="2400" dirty="0">
              <a:solidFill>
                <a:schemeClr val="bg1"/>
              </a:solidFill>
            </a:endParaRPr>
          </a:p>
        </p:txBody>
      </p:sp>
      <p:cxnSp>
        <p:nvCxnSpPr>
          <p:cNvPr id="89" name="Connecteur droit 88"/>
          <p:cNvCxnSpPr/>
          <p:nvPr/>
        </p:nvCxnSpPr>
        <p:spPr>
          <a:xfrm flipH="1">
            <a:off x="1619672" y="5085184"/>
            <a:ext cx="60486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H="1">
            <a:off x="4788024" y="4581128"/>
            <a:ext cx="288032"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cstate="print"/>
          <a:srcRect/>
          <a:stretch>
            <a:fillRect/>
          </a:stretch>
        </p:blipFill>
        <p:spPr bwMode="auto">
          <a:xfrm>
            <a:off x="359024" y="1656184"/>
            <a:ext cx="3512190" cy="2636912"/>
          </a:xfrm>
          <a:prstGeom prst="rect">
            <a:avLst/>
          </a:prstGeom>
          <a:noFill/>
          <a:ln w="9525">
            <a:solidFill>
              <a:schemeClr val="tx1"/>
            </a:solidFill>
            <a:miter lim="800000"/>
            <a:headEnd/>
            <a:tailEnd/>
          </a:ln>
        </p:spPr>
      </p:pic>
      <p:cxnSp>
        <p:nvCxnSpPr>
          <p:cNvPr id="98" name="Connecteur droit 97"/>
          <p:cNvCxnSpPr/>
          <p:nvPr/>
        </p:nvCxnSpPr>
        <p:spPr>
          <a:xfrm flipH="1" flipV="1">
            <a:off x="1691680" y="3501008"/>
            <a:ext cx="576064" cy="12241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2051720" y="1700808"/>
            <a:ext cx="1656736" cy="461665"/>
          </a:xfrm>
          <a:prstGeom prst="rect">
            <a:avLst/>
          </a:prstGeom>
          <a:noFill/>
        </p:spPr>
        <p:txBody>
          <a:bodyPr wrap="none" rtlCol="0">
            <a:spAutoFit/>
          </a:bodyPr>
          <a:lstStyle/>
          <a:p>
            <a:r>
              <a:rPr lang="fr-BE" sz="2400" dirty="0" smtClean="0">
                <a:solidFill>
                  <a:schemeClr val="bg1"/>
                </a:solidFill>
              </a:rPr>
              <a:t>Décrochage</a:t>
            </a:r>
            <a:endParaRPr lang="fr-BE" sz="2400" dirty="0">
              <a:solidFill>
                <a:schemeClr val="bg1"/>
              </a:solidFill>
            </a:endParaRPr>
          </a:p>
        </p:txBody>
      </p:sp>
      <p:pic>
        <p:nvPicPr>
          <p:cNvPr id="1031" name="Picture 7"/>
          <p:cNvPicPr>
            <a:picLocks noChangeAspect="1" noChangeArrowheads="1"/>
          </p:cNvPicPr>
          <p:nvPr/>
        </p:nvPicPr>
        <p:blipFill>
          <a:blip r:embed="rId8" cstate="print"/>
          <a:srcRect/>
          <a:stretch>
            <a:fillRect/>
          </a:stretch>
        </p:blipFill>
        <p:spPr bwMode="auto">
          <a:xfrm>
            <a:off x="3141662" y="2324100"/>
            <a:ext cx="6038850" cy="4533900"/>
          </a:xfrm>
          <a:prstGeom prst="rect">
            <a:avLst/>
          </a:prstGeom>
          <a:noFill/>
          <a:ln w="9525">
            <a:solidFill>
              <a:schemeClr val="tx1"/>
            </a:solidFill>
            <a:miter lim="800000"/>
            <a:headEnd/>
            <a:tailEnd/>
          </a:ln>
        </p:spPr>
      </p:pic>
      <p:sp>
        <p:nvSpPr>
          <p:cNvPr id="83" name="Flèche vers le bas 82"/>
          <p:cNvSpPr/>
          <p:nvPr/>
        </p:nvSpPr>
        <p:spPr>
          <a:xfrm rot="5400000">
            <a:off x="7596336" y="875901"/>
            <a:ext cx="432048" cy="432048"/>
          </a:xfrm>
          <a:prstGeom prst="downArrow">
            <a:avLst>
              <a:gd name="adj1" fmla="val 50000"/>
              <a:gd name="adj2" fmla="val 59071"/>
            </a:avLst>
          </a:prstGeom>
          <a:solidFill>
            <a:srgbClr val="FF7C80"/>
          </a:solidFill>
          <a:ln>
            <a:solidFill>
              <a:srgbClr val="2FA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ZoneTexte 89"/>
          <p:cNvSpPr txBox="1"/>
          <p:nvPr/>
        </p:nvSpPr>
        <p:spPr>
          <a:xfrm>
            <a:off x="6555082" y="1726934"/>
            <a:ext cx="1556836" cy="369332"/>
          </a:xfrm>
          <a:prstGeom prst="rect">
            <a:avLst/>
          </a:prstGeom>
          <a:noFill/>
        </p:spPr>
        <p:txBody>
          <a:bodyPr wrap="none" rtlCol="0">
            <a:spAutoFit/>
          </a:bodyPr>
          <a:lstStyle/>
          <a:p>
            <a:r>
              <a:rPr lang="fr-BE" dirty="0" smtClean="0"/>
              <a:t>2016 Andenne</a:t>
            </a:r>
            <a:endParaRPr lang="fr-BE" dirty="0"/>
          </a:p>
        </p:txBody>
      </p:sp>
      <p:sp>
        <p:nvSpPr>
          <p:cNvPr id="91" name="Ellipse 90"/>
          <p:cNvSpPr/>
          <p:nvPr/>
        </p:nvSpPr>
        <p:spPr>
          <a:xfrm>
            <a:off x="3287431" y="1163569"/>
            <a:ext cx="2808312" cy="2808000"/>
          </a:xfrm>
          <a:prstGeom prst="ellipse">
            <a:avLst/>
          </a:prstGeom>
          <a:solidFill>
            <a:srgbClr val="55CF8F">
              <a:alpha val="27843"/>
            </a:srgbClr>
          </a:solidFill>
          <a:ln w="28575">
            <a:solidFill>
              <a:srgbClr val="F24804"/>
            </a:solidFill>
            <a:prstDash val="sysDash"/>
          </a:ln>
          <a:scene3d>
            <a:camera prst="isometricTopUp">
              <a:rot lat="18324785" lon="1081302" rev="20700001"/>
            </a:camera>
            <a:lightRig rig="fla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8" name="ZoneTexte 77"/>
          <p:cNvSpPr txBox="1"/>
          <p:nvPr/>
        </p:nvSpPr>
        <p:spPr>
          <a:xfrm>
            <a:off x="4473757" y="2303768"/>
            <a:ext cx="543739" cy="307777"/>
          </a:xfrm>
          <a:prstGeom prst="rect">
            <a:avLst/>
          </a:prstGeom>
          <a:noFill/>
        </p:spPr>
        <p:txBody>
          <a:bodyPr wrap="none" rtlCol="0">
            <a:spAutoFit/>
          </a:bodyPr>
          <a:lstStyle/>
          <a:p>
            <a:r>
              <a:rPr lang="fr-BE" sz="1400" i="1" dirty="0" smtClean="0">
                <a:solidFill>
                  <a:schemeClr val="bg1"/>
                </a:solidFill>
              </a:rPr>
              <a:t>puits</a:t>
            </a:r>
          </a:p>
        </p:txBody>
      </p:sp>
      <p:sp>
        <p:nvSpPr>
          <p:cNvPr id="92" name="ZoneTexte 91"/>
          <p:cNvSpPr txBox="1"/>
          <p:nvPr/>
        </p:nvSpPr>
        <p:spPr>
          <a:xfrm>
            <a:off x="6290590" y="5941278"/>
            <a:ext cx="2853410" cy="830997"/>
          </a:xfrm>
          <a:prstGeom prst="rect">
            <a:avLst/>
          </a:prstGeom>
          <a:noFill/>
        </p:spPr>
        <p:txBody>
          <a:bodyPr wrap="none" rtlCol="0">
            <a:spAutoFit/>
          </a:bodyPr>
          <a:lstStyle/>
          <a:p>
            <a:r>
              <a:rPr lang="fr-BE" sz="2400" dirty="0" smtClean="0">
                <a:solidFill>
                  <a:schemeClr val="bg1"/>
                </a:solidFill>
              </a:rPr>
              <a:t>Graviers de Meuse</a:t>
            </a:r>
          </a:p>
          <a:p>
            <a:r>
              <a:rPr lang="fr-BE" sz="2400" dirty="0" smtClean="0">
                <a:solidFill>
                  <a:schemeClr val="bg1"/>
                </a:solidFill>
              </a:rPr>
              <a:t>Argiles très sableuses</a:t>
            </a:r>
            <a:endParaRPr lang="fr-BE" sz="2400" dirty="0">
              <a:solidFill>
                <a:schemeClr val="bg1"/>
              </a:solidFill>
            </a:endParaRPr>
          </a:p>
        </p:txBody>
      </p:sp>
      <p:sp>
        <p:nvSpPr>
          <p:cNvPr id="94" name="Forme libre 93"/>
          <p:cNvSpPr/>
          <p:nvPr/>
        </p:nvSpPr>
        <p:spPr>
          <a:xfrm>
            <a:off x="532563" y="3044651"/>
            <a:ext cx="2411604" cy="388536"/>
          </a:xfrm>
          <a:custGeom>
            <a:avLst/>
            <a:gdLst>
              <a:gd name="connsiteX0" fmla="*/ 0 w 2411604"/>
              <a:gd name="connsiteY0" fmla="*/ 0 h 388536"/>
              <a:gd name="connsiteX1" fmla="*/ 1205802 w 2411604"/>
              <a:gd name="connsiteY1" fmla="*/ 331595 h 388536"/>
              <a:gd name="connsiteX2" fmla="*/ 2411604 w 2411604"/>
              <a:gd name="connsiteY2" fmla="*/ 341644 h 388536"/>
            </a:gdLst>
            <a:ahLst/>
            <a:cxnLst>
              <a:cxn ang="0">
                <a:pos x="connsiteX0" y="connsiteY0"/>
              </a:cxn>
              <a:cxn ang="0">
                <a:pos x="connsiteX1" y="connsiteY1"/>
              </a:cxn>
              <a:cxn ang="0">
                <a:pos x="connsiteX2" y="connsiteY2"/>
              </a:cxn>
            </a:cxnLst>
            <a:rect l="l" t="t" r="r" b="b"/>
            <a:pathLst>
              <a:path w="2411604" h="388536">
                <a:moveTo>
                  <a:pt x="0" y="0"/>
                </a:moveTo>
                <a:cubicBezTo>
                  <a:pt x="401934" y="137327"/>
                  <a:pt x="803868" y="274654"/>
                  <a:pt x="1205802" y="331595"/>
                </a:cubicBezTo>
                <a:cubicBezTo>
                  <a:pt x="1607736" y="388536"/>
                  <a:pt x="2009670" y="365090"/>
                  <a:pt x="2411604" y="341644"/>
                </a:cubicBezTo>
              </a:path>
            </a:pathLst>
          </a:cu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custDataLst>
      <p:tags r:id="rId1"/>
    </p:custDataLst>
  </p:cSld>
  <p:clrMapOvr>
    <a:masterClrMapping/>
  </p:clrMapOvr>
  <p:transition advTm="9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xit" presetSubtype="0" fill="hold" grpId="0"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xit" presetSubtype="0" fill="hold" nodeType="with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xit" presetSubtype="0" fill="hold" grpId="0"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xit" presetSubtype="0" fill="hold" nodeType="withEffect">
                                  <p:stCondLst>
                                    <p:cond delay="0"/>
                                  </p:stCondLst>
                                  <p:childTnLst>
                                    <p:animEffect transition="out" filter="fade">
                                      <p:cBhvr>
                                        <p:cTn id="62" dur="500"/>
                                        <p:tgtEl>
                                          <p:spTgt spid="44"/>
                                        </p:tgtEl>
                                      </p:cBhvr>
                                    </p:animEffect>
                                    <p:set>
                                      <p:cBhvr>
                                        <p:cTn id="63" dur="1" fill="hold">
                                          <p:stCondLst>
                                            <p:cond delay="499"/>
                                          </p:stCondLst>
                                        </p:cTn>
                                        <p:tgtEl>
                                          <p:spTgt spid="4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41"/>
                                        </p:tgtEl>
                                      </p:cBhvr>
                                    </p:animEffect>
                                    <p:set>
                                      <p:cBhvr>
                                        <p:cTn id="66" dur="1" fill="hold">
                                          <p:stCondLst>
                                            <p:cond delay="499"/>
                                          </p:stCondLst>
                                        </p:cTn>
                                        <p:tgtEl>
                                          <p:spTgt spid="41"/>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xit" presetSubtype="0" fill="hold" grpId="1" nodeType="withEffect">
                                  <p:stCondLst>
                                    <p:cond delay="0"/>
                                  </p:stCondLst>
                                  <p:childTnLst>
                                    <p:animEffect transition="out" filter="fade">
                                      <p:cBhvr>
                                        <p:cTn id="71" dur="500"/>
                                        <p:tgtEl>
                                          <p:spTgt spid="56"/>
                                        </p:tgtEl>
                                      </p:cBhvr>
                                    </p:animEffect>
                                    <p:set>
                                      <p:cBhvr>
                                        <p:cTn id="72" dur="1" fill="hold">
                                          <p:stCondLst>
                                            <p:cond delay="499"/>
                                          </p:stCondLst>
                                        </p:cTn>
                                        <p:tgtEl>
                                          <p:spTgt spid="5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xit" presetSubtype="0" fill="hold" grpId="1" nodeType="withEffect">
                                  <p:stCondLst>
                                    <p:cond delay="0"/>
                                  </p:stCondLst>
                                  <p:childTnLst>
                                    <p:animEffect transition="out" filter="fade">
                                      <p:cBhvr>
                                        <p:cTn id="82" dur="500"/>
                                        <p:tgtEl>
                                          <p:spTgt spid="42"/>
                                        </p:tgtEl>
                                      </p:cBhvr>
                                    </p:animEffect>
                                    <p:set>
                                      <p:cBhvr>
                                        <p:cTn id="83" dur="1" fill="hold">
                                          <p:stCondLst>
                                            <p:cond delay="499"/>
                                          </p:stCondLst>
                                        </p:cTn>
                                        <p:tgtEl>
                                          <p:spTgt spid="4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5"/>
                                        </p:tgtEl>
                                      </p:cBhvr>
                                    </p:animEffect>
                                    <p:set>
                                      <p:cBhvr>
                                        <p:cTn id="86" dur="1" fill="hold">
                                          <p:stCondLst>
                                            <p:cond delay="499"/>
                                          </p:stCondLst>
                                        </p:cTn>
                                        <p:tgtEl>
                                          <p:spTgt spid="45"/>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xit" presetSubtype="0" fill="hold" grpId="1" nodeType="withEffect">
                                  <p:stCondLst>
                                    <p:cond delay="0"/>
                                  </p:stCondLst>
                                  <p:childTnLst>
                                    <p:animEffect transition="out" filter="fade">
                                      <p:cBhvr>
                                        <p:cTn id="91" dur="500"/>
                                        <p:tgtEl>
                                          <p:spTgt spid="57"/>
                                        </p:tgtEl>
                                      </p:cBhvr>
                                    </p:animEffect>
                                    <p:set>
                                      <p:cBhvr>
                                        <p:cTn id="92" dur="1" fill="hold">
                                          <p:stCondLst>
                                            <p:cond delay="499"/>
                                          </p:stCondLst>
                                        </p:cTn>
                                        <p:tgtEl>
                                          <p:spTgt spid="5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xit" presetSubtype="0" fill="hold" grpId="1" nodeType="with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43"/>
                                        </p:tgtEl>
                                      </p:cBhvr>
                                    </p:animEffect>
                                    <p:set>
                                      <p:cBhvr>
                                        <p:cTn id="106" dur="1" fill="hold">
                                          <p:stCondLst>
                                            <p:cond delay="499"/>
                                          </p:stCondLst>
                                        </p:cTn>
                                        <p:tgtEl>
                                          <p:spTgt spid="43"/>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500"/>
                                        <p:tgtEl>
                                          <p:spTgt spid="5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500"/>
                                        <p:tgtEl>
                                          <p:spTgt spid="59"/>
                                        </p:tgtEl>
                                      </p:cBhvr>
                                    </p:animEffect>
                                  </p:childTnLst>
                                </p:cTn>
                              </p:par>
                              <p:par>
                                <p:cTn id="119" presetID="10" presetClass="exit" presetSubtype="0" fill="hold" grpId="1" nodeType="withEffect">
                                  <p:stCondLst>
                                    <p:cond delay="0"/>
                                  </p:stCondLst>
                                  <p:childTnLst>
                                    <p:animEffect transition="out" filter="fade">
                                      <p:cBhvr>
                                        <p:cTn id="120" dur="500"/>
                                        <p:tgtEl>
                                          <p:spTgt spid="58"/>
                                        </p:tgtEl>
                                      </p:cBhvr>
                                    </p:animEffect>
                                    <p:set>
                                      <p:cBhvr>
                                        <p:cTn id="121" dur="1" fill="hold">
                                          <p:stCondLst>
                                            <p:cond delay="499"/>
                                          </p:stCondLst>
                                        </p:cTn>
                                        <p:tgtEl>
                                          <p:spTgt spid="58"/>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500"/>
                                        <p:tgtEl>
                                          <p:spTgt spid="70"/>
                                        </p:tgtEl>
                                      </p:cBhvr>
                                    </p:animEffect>
                                  </p:childTnLst>
                                </p:cTn>
                              </p:par>
                              <p:par>
                                <p:cTn id="125" presetID="9" presetClass="emph" presetSubtype="0" grpId="2" nodeType="withEffect">
                                  <p:stCondLst>
                                    <p:cond delay="0"/>
                                  </p:stCondLst>
                                  <p:childTnLst>
                                    <p:set>
                                      <p:cBhvr rctx="PPT">
                                        <p:cTn id="126" dur="indefinite"/>
                                        <p:tgtEl>
                                          <p:spTgt spid="48"/>
                                        </p:tgtEl>
                                        <p:attrNameLst>
                                          <p:attrName>style.opacity</p:attrName>
                                        </p:attrNameLst>
                                      </p:cBhvr>
                                      <p:to>
                                        <p:strVal val="0.5"/>
                                      </p:to>
                                    </p:set>
                                    <p:animEffect filter="image" prLst="opacity: 0.5">
                                      <p:cBhvr rctx="IE">
                                        <p:cTn id="127" dur="indefinite"/>
                                        <p:tgtEl>
                                          <p:spTgt spid="48"/>
                                        </p:tgtEl>
                                      </p:cBhvr>
                                    </p:animEffect>
                                  </p:childTnLst>
                                </p:cTn>
                              </p:par>
                              <p:par>
                                <p:cTn id="128" presetID="9" presetClass="emph" presetSubtype="0" grpId="2" nodeType="withEffect">
                                  <p:stCondLst>
                                    <p:cond delay="0"/>
                                  </p:stCondLst>
                                  <p:childTnLst>
                                    <p:set>
                                      <p:cBhvr rctx="PPT">
                                        <p:cTn id="129" dur="indefinite"/>
                                        <p:tgtEl>
                                          <p:spTgt spid="68"/>
                                        </p:tgtEl>
                                        <p:attrNameLst>
                                          <p:attrName>style.opacity</p:attrName>
                                        </p:attrNameLst>
                                      </p:cBhvr>
                                      <p:to>
                                        <p:strVal val="0.5"/>
                                      </p:to>
                                    </p:set>
                                    <p:animEffect filter="image" prLst="opacity: 0.5">
                                      <p:cBhvr rctx="IE">
                                        <p:cTn id="130" dur="indefinite"/>
                                        <p:tgtEl>
                                          <p:spTgt spid="68"/>
                                        </p:tgtEl>
                                      </p:cBhvr>
                                    </p:animEffect>
                                  </p:childTnLst>
                                </p:cTn>
                              </p:par>
                              <p:par>
                                <p:cTn id="131" presetID="9" presetClass="emph" presetSubtype="0" grpId="2" nodeType="withEffect">
                                  <p:stCondLst>
                                    <p:cond delay="0"/>
                                  </p:stCondLst>
                                  <p:childTnLst>
                                    <p:set>
                                      <p:cBhvr rctx="PPT">
                                        <p:cTn id="132" dur="indefinite"/>
                                        <p:tgtEl>
                                          <p:spTgt spid="49"/>
                                        </p:tgtEl>
                                        <p:attrNameLst>
                                          <p:attrName>style.opacity</p:attrName>
                                        </p:attrNameLst>
                                      </p:cBhvr>
                                      <p:to>
                                        <p:strVal val="0.5"/>
                                      </p:to>
                                    </p:set>
                                    <p:animEffect filter="image" prLst="opacity: 0.5">
                                      <p:cBhvr rctx="IE">
                                        <p:cTn id="133" dur="indefinite"/>
                                        <p:tgtEl>
                                          <p:spTgt spid="49"/>
                                        </p:tgtEl>
                                      </p:cBhvr>
                                    </p:animEffect>
                                  </p:childTnLst>
                                </p:cTn>
                              </p:par>
                              <p:par>
                                <p:cTn id="134" presetID="9" presetClass="emph" presetSubtype="0" grpId="1" nodeType="withEffect">
                                  <p:stCondLst>
                                    <p:cond delay="0"/>
                                  </p:stCondLst>
                                  <p:childTnLst>
                                    <p:set>
                                      <p:cBhvr rctx="PPT">
                                        <p:cTn id="135" dur="indefinite"/>
                                        <p:tgtEl>
                                          <p:spTgt spid="61"/>
                                        </p:tgtEl>
                                        <p:attrNameLst>
                                          <p:attrName>style.opacity</p:attrName>
                                        </p:attrNameLst>
                                      </p:cBhvr>
                                      <p:to>
                                        <p:strVal val="0.5"/>
                                      </p:to>
                                    </p:set>
                                    <p:animEffect filter="image" prLst="opacity: 0.5">
                                      <p:cBhvr rctx="IE">
                                        <p:cTn id="136" dur="indefinite"/>
                                        <p:tgtEl>
                                          <p:spTgt spid="61"/>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2"/>
                                        </p:tgtEl>
                                      </p:cBhvr>
                                    </p:animEffect>
                                    <p:set>
                                      <p:cBhvr>
                                        <p:cTn id="147" dur="1" fill="hold">
                                          <p:stCondLst>
                                            <p:cond delay="499"/>
                                          </p:stCondLst>
                                        </p:cTn>
                                        <p:tgtEl>
                                          <p:spTgt spid="2"/>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500"/>
                                        <p:tgtEl>
                                          <p:spTgt spid="72"/>
                                        </p:tgtEl>
                                      </p:cBhvr>
                                    </p:animEffect>
                                  </p:childTnLst>
                                </p:cTn>
                              </p:par>
                              <p:par>
                                <p:cTn id="151" presetID="10" presetClass="entr" presetSubtype="0" fill="hold" grpId="1" nodeType="with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fade">
                                      <p:cBhvr>
                                        <p:cTn id="153" dur="500"/>
                                        <p:tgtEl>
                                          <p:spTgt spid="73"/>
                                        </p:tgtEl>
                                      </p:cBhvr>
                                    </p:animEffect>
                                  </p:childTnLst>
                                </p:cTn>
                              </p:par>
                              <p:par>
                                <p:cTn id="154" presetID="10" presetClass="exit" presetSubtype="0" fill="hold" grpId="0" nodeType="withEffect">
                                  <p:stCondLst>
                                    <p:cond delay="0"/>
                                  </p:stCondLst>
                                  <p:childTnLst>
                                    <p:animEffect transition="out" filter="fade">
                                      <p:cBhvr>
                                        <p:cTn id="155" dur="500"/>
                                        <p:tgtEl>
                                          <p:spTgt spid="61"/>
                                        </p:tgtEl>
                                      </p:cBhvr>
                                    </p:animEffect>
                                    <p:set>
                                      <p:cBhvr>
                                        <p:cTn id="156" dur="1" fill="hold">
                                          <p:stCondLst>
                                            <p:cond delay="499"/>
                                          </p:stCondLst>
                                        </p:cTn>
                                        <p:tgtEl>
                                          <p:spTgt spid="61"/>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49"/>
                                        </p:tgtEl>
                                      </p:cBhvr>
                                    </p:animEffect>
                                    <p:set>
                                      <p:cBhvr>
                                        <p:cTn id="162" dur="1" fill="hold">
                                          <p:stCondLst>
                                            <p:cond delay="499"/>
                                          </p:stCondLst>
                                        </p:cTn>
                                        <p:tgtEl>
                                          <p:spTgt spid="49"/>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8"/>
                                        </p:tgtEl>
                                      </p:cBhvr>
                                    </p:animEffect>
                                    <p:set>
                                      <p:cBhvr>
                                        <p:cTn id="165" dur="1" fill="hold">
                                          <p:stCondLst>
                                            <p:cond delay="499"/>
                                          </p:stCondLst>
                                        </p:cTn>
                                        <p:tgtEl>
                                          <p:spTgt spid="68"/>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9"/>
                                        </p:tgtEl>
                                      </p:cBhvr>
                                    </p:animEffect>
                                    <p:set>
                                      <p:cBhvr>
                                        <p:cTn id="168" dur="1" fill="hold">
                                          <p:stCondLst>
                                            <p:cond delay="499"/>
                                          </p:stCondLst>
                                        </p:cTn>
                                        <p:tgtEl>
                                          <p:spTgt spid="69"/>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50"/>
                                        </p:tgtEl>
                                      </p:cBhvr>
                                    </p:animEffect>
                                    <p:set>
                                      <p:cBhvr>
                                        <p:cTn id="171" dur="1" fill="hold">
                                          <p:stCondLst>
                                            <p:cond delay="499"/>
                                          </p:stCondLst>
                                        </p:cTn>
                                        <p:tgtEl>
                                          <p:spTgt spid="50"/>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48"/>
                                        </p:tgtEl>
                                      </p:cBhvr>
                                    </p:animEffect>
                                    <p:set>
                                      <p:cBhvr>
                                        <p:cTn id="174" dur="1" fill="hold">
                                          <p:stCondLst>
                                            <p:cond delay="499"/>
                                          </p:stCondLst>
                                        </p:cTn>
                                        <p:tgtEl>
                                          <p:spTgt spid="4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52"/>
                                        </p:tgtEl>
                                      </p:cBhvr>
                                    </p:animEffect>
                                    <p:set>
                                      <p:cBhvr>
                                        <p:cTn id="177" dur="1" fill="hold">
                                          <p:stCondLst>
                                            <p:cond delay="499"/>
                                          </p:stCondLst>
                                        </p:cTn>
                                        <p:tgtEl>
                                          <p:spTgt spid="52"/>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51"/>
                                        </p:tgtEl>
                                      </p:cBhvr>
                                    </p:animEffect>
                                    <p:set>
                                      <p:cBhvr>
                                        <p:cTn id="180" dur="1" fill="hold">
                                          <p:stCondLst>
                                            <p:cond delay="499"/>
                                          </p:stCondLst>
                                        </p:cTn>
                                        <p:tgtEl>
                                          <p:spTgt spid="51"/>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0"/>
                                        </p:tgtEl>
                                      </p:cBhvr>
                                    </p:animEffect>
                                    <p:set>
                                      <p:cBhvr>
                                        <p:cTn id="183" dur="1" fill="hold">
                                          <p:stCondLst>
                                            <p:cond delay="499"/>
                                          </p:stCondLst>
                                        </p:cTn>
                                        <p:tgtEl>
                                          <p:spTgt spid="70"/>
                                        </p:tgtEl>
                                        <p:attrNameLst>
                                          <p:attrName>style.visibility</p:attrName>
                                        </p:attrNameLst>
                                      </p:cBhvr>
                                      <p:to>
                                        <p:strVal val="hidden"/>
                                      </p:to>
                                    </p:set>
                                  </p:childTnLst>
                                </p:cTn>
                              </p:par>
                              <p:par>
                                <p:cTn id="184" presetID="10" presetClass="entr" presetSubtype="0" fill="hold" grpId="0" nodeType="withEffect">
                                  <p:stCondLst>
                                    <p:cond delay="0"/>
                                  </p:stCondLst>
                                  <p:childTnLst>
                                    <p:set>
                                      <p:cBhvr>
                                        <p:cTn id="185" dur="1" fill="hold">
                                          <p:stCondLst>
                                            <p:cond delay="0"/>
                                          </p:stCondLst>
                                        </p:cTn>
                                        <p:tgtEl>
                                          <p:spTgt spid="74"/>
                                        </p:tgtEl>
                                        <p:attrNameLst>
                                          <p:attrName>style.visibility</p:attrName>
                                        </p:attrNameLst>
                                      </p:cBhvr>
                                      <p:to>
                                        <p:strVal val="visible"/>
                                      </p:to>
                                    </p:set>
                                    <p:animEffect transition="in" filter="fade">
                                      <p:cBhvr>
                                        <p:cTn id="186" dur="500"/>
                                        <p:tgtEl>
                                          <p:spTgt spid="74"/>
                                        </p:tgtEl>
                                      </p:cBhvr>
                                    </p:animEffect>
                                  </p:childTnLst>
                                </p:cTn>
                              </p:par>
                              <p:par>
                                <p:cTn id="187" presetID="10" presetClass="entr" presetSubtype="0" fill="hold" nodeType="withEffect">
                                  <p:stCondLst>
                                    <p:cond delay="0"/>
                                  </p:stCondLst>
                                  <p:childTnLst>
                                    <p:set>
                                      <p:cBhvr>
                                        <p:cTn id="188" dur="1" fill="hold">
                                          <p:stCondLst>
                                            <p:cond delay="0"/>
                                          </p:stCondLst>
                                        </p:cTn>
                                        <p:tgtEl>
                                          <p:spTgt spid="76"/>
                                        </p:tgtEl>
                                        <p:attrNameLst>
                                          <p:attrName>style.visibility</p:attrName>
                                        </p:attrNameLst>
                                      </p:cBhvr>
                                      <p:to>
                                        <p:strVal val="visible"/>
                                      </p:to>
                                    </p:set>
                                    <p:animEffect transition="in" filter="fade">
                                      <p:cBhvr>
                                        <p:cTn id="189" dur="500"/>
                                        <p:tgtEl>
                                          <p:spTgt spid="7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78"/>
                                        </p:tgtEl>
                                        <p:attrNameLst>
                                          <p:attrName>style.visibility</p:attrName>
                                        </p:attrNameLst>
                                      </p:cBhvr>
                                      <p:to>
                                        <p:strVal val="visible"/>
                                      </p:to>
                                    </p:set>
                                    <p:animEffect transition="in" filter="fade">
                                      <p:cBhvr>
                                        <p:cTn id="192" dur="500"/>
                                        <p:tgtEl>
                                          <p:spTgt spid="78"/>
                                        </p:tgtEl>
                                      </p:cBhvr>
                                    </p:animEffect>
                                  </p:childTnLst>
                                </p:cTn>
                              </p:par>
                              <p:par>
                                <p:cTn id="193" presetID="10" presetClass="entr" presetSubtype="0" fill="hold" grpId="1" nodeType="withEffect">
                                  <p:stCondLst>
                                    <p:cond delay="0"/>
                                  </p:stCondLst>
                                  <p:childTnLst>
                                    <p:set>
                                      <p:cBhvr>
                                        <p:cTn id="194" dur="1" fill="hold">
                                          <p:stCondLst>
                                            <p:cond delay="0"/>
                                          </p:stCondLst>
                                        </p:cTn>
                                        <p:tgtEl>
                                          <p:spTgt spid="78"/>
                                        </p:tgtEl>
                                        <p:attrNameLst>
                                          <p:attrName>style.visibility</p:attrName>
                                        </p:attrNameLst>
                                      </p:cBhvr>
                                      <p:to>
                                        <p:strVal val="visible"/>
                                      </p:to>
                                    </p:set>
                                    <p:animEffect transition="in" filter="fade">
                                      <p:cBhvr>
                                        <p:cTn id="195" dur="500"/>
                                        <p:tgtEl>
                                          <p:spTgt spid="78"/>
                                        </p:tgtEl>
                                      </p:cBhvr>
                                    </p:animEffect>
                                  </p:childTnLst>
                                </p:cTn>
                              </p:par>
                              <p:par>
                                <p:cTn id="196" presetID="10" presetClass="exit" presetSubtype="0" fill="hold" grpId="1" nodeType="withEffect">
                                  <p:stCondLst>
                                    <p:cond delay="0"/>
                                  </p:stCondLst>
                                  <p:childTnLst>
                                    <p:animEffect transition="out" filter="fade">
                                      <p:cBhvr>
                                        <p:cTn id="197" dur="500"/>
                                        <p:tgtEl>
                                          <p:spTgt spid="53"/>
                                        </p:tgtEl>
                                      </p:cBhvr>
                                    </p:animEffect>
                                    <p:set>
                                      <p:cBhvr>
                                        <p:cTn id="198" dur="1" fill="hold">
                                          <p:stCondLst>
                                            <p:cond delay="499"/>
                                          </p:stCondLst>
                                        </p:cTn>
                                        <p:tgtEl>
                                          <p:spTgt spid="53"/>
                                        </p:tgtEl>
                                        <p:attrNameLst>
                                          <p:attrName>style.visibility</p:attrName>
                                        </p:attrNameLst>
                                      </p:cBhvr>
                                      <p:to>
                                        <p:strVal val="hidden"/>
                                      </p:to>
                                    </p:set>
                                  </p:childTnLst>
                                </p:cTn>
                              </p:par>
                              <p:par>
                                <p:cTn id="199" presetID="10" presetClass="entr" presetSubtype="0" fill="hold" grpId="0" nodeType="withEffect">
                                  <p:stCondLst>
                                    <p:cond delay="0"/>
                                  </p:stCondLst>
                                  <p:childTnLst>
                                    <p:set>
                                      <p:cBhvr>
                                        <p:cTn id="200" dur="1" fill="hold">
                                          <p:stCondLst>
                                            <p:cond delay="0"/>
                                          </p:stCondLst>
                                        </p:cTn>
                                        <p:tgtEl>
                                          <p:spTgt spid="82"/>
                                        </p:tgtEl>
                                        <p:attrNameLst>
                                          <p:attrName>style.visibility</p:attrName>
                                        </p:attrNameLst>
                                      </p:cBhvr>
                                      <p:to>
                                        <p:strVal val="visible"/>
                                      </p:to>
                                    </p:set>
                                    <p:animEffect transition="in" filter="fade">
                                      <p:cBhvr>
                                        <p:cTn id="201" dur="500"/>
                                        <p:tgtEl>
                                          <p:spTgt spid="82"/>
                                        </p:tgtEl>
                                      </p:cBhvr>
                                    </p:animEffect>
                                  </p:childTnLst>
                                </p:cTn>
                              </p:par>
                              <p:par>
                                <p:cTn id="202" presetID="10" presetClass="entr" presetSubtype="0" fill="hold" nodeType="withEffect">
                                  <p:stCondLst>
                                    <p:cond delay="0"/>
                                  </p:stCondLst>
                                  <p:childTnLst>
                                    <p:set>
                                      <p:cBhvr>
                                        <p:cTn id="203" dur="1" fill="hold">
                                          <p:stCondLst>
                                            <p:cond delay="0"/>
                                          </p:stCondLst>
                                        </p:cTn>
                                        <p:tgtEl>
                                          <p:spTgt spid="81"/>
                                        </p:tgtEl>
                                        <p:attrNameLst>
                                          <p:attrName>style.visibility</p:attrName>
                                        </p:attrNameLst>
                                      </p:cBhvr>
                                      <p:to>
                                        <p:strVal val="visible"/>
                                      </p:to>
                                    </p:set>
                                    <p:animEffect transition="in" filter="fade">
                                      <p:cBhvr>
                                        <p:cTn id="204" dur="500"/>
                                        <p:tgtEl>
                                          <p:spTgt spid="81"/>
                                        </p:tgtEl>
                                      </p:cBhvr>
                                    </p:animEffect>
                                  </p:childTnLst>
                                </p:cTn>
                              </p:par>
                              <p:par>
                                <p:cTn id="205" presetID="10" presetClass="entr" presetSubtype="0" fill="hold" nodeType="withEffect">
                                  <p:stCondLst>
                                    <p:cond delay="0"/>
                                  </p:stCondLst>
                                  <p:childTnLst>
                                    <p:set>
                                      <p:cBhvr>
                                        <p:cTn id="206" dur="1" fill="hold">
                                          <p:stCondLst>
                                            <p:cond delay="0"/>
                                          </p:stCondLst>
                                        </p:cTn>
                                        <p:tgtEl>
                                          <p:spTgt spid="80"/>
                                        </p:tgtEl>
                                        <p:attrNameLst>
                                          <p:attrName>style.visibility</p:attrName>
                                        </p:attrNameLst>
                                      </p:cBhvr>
                                      <p:to>
                                        <p:strVal val="visible"/>
                                      </p:to>
                                    </p:set>
                                    <p:animEffect transition="in" filter="fade">
                                      <p:cBhvr>
                                        <p:cTn id="207" dur="500"/>
                                        <p:tgtEl>
                                          <p:spTgt spid="8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83"/>
                                        </p:tgtEl>
                                        <p:attrNameLst>
                                          <p:attrName>style.visibility</p:attrName>
                                        </p:attrNameLst>
                                      </p:cBhvr>
                                      <p:to>
                                        <p:strVal val="visible"/>
                                      </p:to>
                                    </p:set>
                                    <p:animEffect transition="in" filter="fade">
                                      <p:cBhvr>
                                        <p:cTn id="210" dur="500"/>
                                        <p:tgtEl>
                                          <p:spTgt spid="8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500"/>
                                        <p:tgtEl>
                                          <p:spTgt spid="91"/>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nodeType="clickEffect">
                                  <p:stCondLst>
                                    <p:cond delay="0"/>
                                  </p:stCondLst>
                                  <p:childTnLst>
                                    <p:set>
                                      <p:cBhvr>
                                        <p:cTn id="217" dur="1" fill="hold">
                                          <p:stCondLst>
                                            <p:cond delay="0"/>
                                          </p:stCondLst>
                                        </p:cTn>
                                        <p:tgtEl>
                                          <p:spTgt spid="1027"/>
                                        </p:tgtEl>
                                        <p:attrNameLst>
                                          <p:attrName>style.visibility</p:attrName>
                                        </p:attrNameLst>
                                      </p:cBhvr>
                                      <p:to>
                                        <p:strVal val="visible"/>
                                      </p:to>
                                    </p:set>
                                    <p:animEffect transition="in" filter="fade">
                                      <p:cBhvr>
                                        <p:cTn id="218" dur="500"/>
                                        <p:tgtEl>
                                          <p:spTgt spid="1027"/>
                                        </p:tgtEl>
                                      </p:cBhvr>
                                    </p:animEffect>
                                  </p:childTnLst>
                                </p:cTn>
                              </p:par>
                            </p:childTnLst>
                          </p:cTn>
                        </p:par>
                        <p:par>
                          <p:cTn id="219" fill="hold">
                            <p:stCondLst>
                              <p:cond delay="500"/>
                            </p:stCondLst>
                            <p:childTnLst>
                              <p:par>
                                <p:cTn id="220" presetID="22" presetClass="entr" presetSubtype="4" fill="hold" nodeType="after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wipe(down)">
                                      <p:cBhvr>
                                        <p:cTn id="222" dur="500"/>
                                        <p:tgtEl>
                                          <p:spTgt spid="7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75"/>
                                        </p:tgtEl>
                                        <p:attrNameLst>
                                          <p:attrName>style.visibility</p:attrName>
                                        </p:attrNameLst>
                                      </p:cBhvr>
                                      <p:to>
                                        <p:strVal val="visible"/>
                                      </p:to>
                                    </p:set>
                                    <p:animEffect transition="in" filter="fade">
                                      <p:cBhvr>
                                        <p:cTn id="225" dur="500"/>
                                        <p:tgtEl>
                                          <p:spTgt spid="75"/>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87"/>
                                        </p:tgtEl>
                                        <p:attrNameLst>
                                          <p:attrName>style.visibility</p:attrName>
                                        </p:attrNameLst>
                                      </p:cBhvr>
                                      <p:to>
                                        <p:strVal val="visible"/>
                                      </p:to>
                                    </p:set>
                                    <p:animEffect transition="in" filter="fade">
                                      <p:cBhvr>
                                        <p:cTn id="228" dur="500"/>
                                        <p:tgtEl>
                                          <p:spTgt spid="87"/>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88"/>
                                        </p:tgtEl>
                                        <p:attrNameLst>
                                          <p:attrName>style.visibility</p:attrName>
                                        </p:attrNameLst>
                                      </p:cBhvr>
                                      <p:to>
                                        <p:strVal val="visible"/>
                                      </p:to>
                                    </p:set>
                                    <p:animEffect transition="in" filter="fade">
                                      <p:cBhvr>
                                        <p:cTn id="231" dur="500"/>
                                        <p:tgtEl>
                                          <p:spTgt spid="88"/>
                                        </p:tgtEl>
                                      </p:cBhvr>
                                    </p:animEffect>
                                  </p:childTnLst>
                                </p:cTn>
                              </p:par>
                              <p:par>
                                <p:cTn id="232" presetID="13" presetClass="entr" presetSubtype="32" fill="hold" nodeType="withEffect">
                                  <p:stCondLst>
                                    <p:cond delay="0"/>
                                  </p:stCondLst>
                                  <p:childTnLst>
                                    <p:set>
                                      <p:cBhvr>
                                        <p:cTn id="233" dur="1" fill="hold">
                                          <p:stCondLst>
                                            <p:cond delay="0"/>
                                          </p:stCondLst>
                                        </p:cTn>
                                        <p:tgtEl>
                                          <p:spTgt spid="89"/>
                                        </p:tgtEl>
                                        <p:attrNameLst>
                                          <p:attrName>style.visibility</p:attrName>
                                        </p:attrNameLst>
                                      </p:cBhvr>
                                      <p:to>
                                        <p:strVal val="visible"/>
                                      </p:to>
                                    </p:set>
                                    <p:animEffect transition="in" filter="plus(out)">
                                      <p:cBhvr>
                                        <p:cTn id="234" dur="500"/>
                                        <p:tgtEl>
                                          <p:spTgt spid="89"/>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90"/>
                                        </p:tgtEl>
                                        <p:attrNameLst>
                                          <p:attrName>style.visibility</p:attrName>
                                        </p:attrNameLst>
                                      </p:cBhvr>
                                      <p:to>
                                        <p:strVal val="visible"/>
                                      </p:to>
                                    </p:set>
                                    <p:animEffect transition="in" filter="fade">
                                      <p:cBhvr>
                                        <p:cTn id="237" dur="500"/>
                                        <p:tgtEl>
                                          <p:spTgt spid="90"/>
                                        </p:tgtEl>
                                      </p:cBhvr>
                                    </p:animEffect>
                                  </p:childTnLst>
                                </p:cTn>
                              </p:par>
                              <p:par>
                                <p:cTn id="238" presetID="10" presetClass="exit" presetSubtype="0" fill="hold" grpId="2" nodeType="withEffect">
                                  <p:stCondLst>
                                    <p:cond delay="0"/>
                                  </p:stCondLst>
                                  <p:childTnLst>
                                    <p:animEffect transition="out" filter="fade">
                                      <p:cBhvr>
                                        <p:cTn id="239" dur="500"/>
                                        <p:tgtEl>
                                          <p:spTgt spid="78"/>
                                        </p:tgtEl>
                                      </p:cBhvr>
                                    </p:animEffect>
                                    <p:set>
                                      <p:cBhvr>
                                        <p:cTn id="240" dur="1" fill="hold">
                                          <p:stCondLst>
                                            <p:cond delay="499"/>
                                          </p:stCondLst>
                                        </p:cTn>
                                        <p:tgtEl>
                                          <p:spTgt spid="78"/>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91"/>
                                        </p:tgtEl>
                                      </p:cBhvr>
                                    </p:animEffect>
                                    <p:set>
                                      <p:cBhvr>
                                        <p:cTn id="243" dur="1" fill="hold">
                                          <p:stCondLst>
                                            <p:cond delay="499"/>
                                          </p:stCondLst>
                                        </p:cTn>
                                        <p:tgtEl>
                                          <p:spTgt spid="91"/>
                                        </p:tgtEl>
                                        <p:attrNameLst>
                                          <p:attrName>style.visibility</p:attrName>
                                        </p:attrNameLst>
                                      </p:cBhvr>
                                      <p:to>
                                        <p:strVal val="hidden"/>
                                      </p:to>
                                    </p:set>
                                  </p:childTnLst>
                                </p:cTn>
                              </p:par>
                            </p:childTnLst>
                          </p:cTn>
                        </p:par>
                        <p:par>
                          <p:cTn id="244" fill="hold">
                            <p:stCondLst>
                              <p:cond delay="1000"/>
                            </p:stCondLst>
                            <p:childTnLst>
                              <p:par>
                                <p:cTn id="245" presetID="22" presetClass="entr" presetSubtype="8" fill="hold" nodeType="afterEffect">
                                  <p:stCondLst>
                                    <p:cond delay="0"/>
                                  </p:stCondLst>
                                  <p:childTnLst>
                                    <p:set>
                                      <p:cBhvr>
                                        <p:cTn id="246" dur="1" fill="hold">
                                          <p:stCondLst>
                                            <p:cond delay="0"/>
                                          </p:stCondLst>
                                        </p:cTn>
                                        <p:tgtEl>
                                          <p:spTgt spid="93"/>
                                        </p:tgtEl>
                                        <p:attrNameLst>
                                          <p:attrName>style.visibility</p:attrName>
                                        </p:attrNameLst>
                                      </p:cBhvr>
                                      <p:to>
                                        <p:strVal val="visible"/>
                                      </p:to>
                                    </p:set>
                                    <p:animEffect transition="in" filter="wipe(left)">
                                      <p:cBhvr>
                                        <p:cTn id="247" dur="500"/>
                                        <p:tgtEl>
                                          <p:spTgt spid="93"/>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4" fill="hold" nodeType="clickEffect">
                                  <p:stCondLst>
                                    <p:cond delay="0"/>
                                  </p:stCondLst>
                                  <p:childTnLst>
                                    <p:set>
                                      <p:cBhvr>
                                        <p:cTn id="251" dur="1" fill="hold">
                                          <p:stCondLst>
                                            <p:cond delay="0"/>
                                          </p:stCondLst>
                                        </p:cTn>
                                        <p:tgtEl>
                                          <p:spTgt spid="98"/>
                                        </p:tgtEl>
                                        <p:attrNameLst>
                                          <p:attrName>style.visibility</p:attrName>
                                        </p:attrNameLst>
                                      </p:cBhvr>
                                      <p:to>
                                        <p:strVal val="visible"/>
                                      </p:to>
                                    </p:set>
                                    <p:animEffect transition="in" filter="wipe(down)">
                                      <p:cBhvr>
                                        <p:cTn id="252" dur="500"/>
                                        <p:tgtEl>
                                          <p:spTgt spid="98"/>
                                        </p:tgtEl>
                                      </p:cBhvr>
                                    </p:animEffect>
                                  </p:childTnLst>
                                </p:cTn>
                              </p:par>
                              <p:par>
                                <p:cTn id="253" presetID="10" presetClass="entr" presetSubtype="0" fill="hold" nodeType="withEffect">
                                  <p:stCondLst>
                                    <p:cond delay="0"/>
                                  </p:stCondLst>
                                  <p:childTnLst>
                                    <p:set>
                                      <p:cBhvr>
                                        <p:cTn id="254" dur="1" fill="hold">
                                          <p:stCondLst>
                                            <p:cond delay="0"/>
                                          </p:stCondLst>
                                        </p:cTn>
                                        <p:tgtEl>
                                          <p:spTgt spid="1028"/>
                                        </p:tgtEl>
                                        <p:attrNameLst>
                                          <p:attrName>style.visibility</p:attrName>
                                        </p:attrNameLst>
                                      </p:cBhvr>
                                      <p:to>
                                        <p:strVal val="visible"/>
                                      </p:to>
                                    </p:set>
                                    <p:animEffect transition="in" filter="fade">
                                      <p:cBhvr>
                                        <p:cTn id="255" dur="500"/>
                                        <p:tgtEl>
                                          <p:spTgt spid="1028"/>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00"/>
                                        </p:tgtEl>
                                        <p:attrNameLst>
                                          <p:attrName>style.visibility</p:attrName>
                                        </p:attrNameLst>
                                      </p:cBhvr>
                                      <p:to>
                                        <p:strVal val="visible"/>
                                      </p:to>
                                    </p:set>
                                    <p:animEffect transition="in" filter="fade">
                                      <p:cBhvr>
                                        <p:cTn id="258" dur="500"/>
                                        <p:tgtEl>
                                          <p:spTgt spid="100"/>
                                        </p:tgtEl>
                                      </p:cBhvr>
                                    </p:animEffect>
                                  </p:childTnLst>
                                </p:cTn>
                              </p:par>
                              <p:par>
                                <p:cTn id="259" presetID="13" presetClass="entr" presetSubtype="32" fill="hold" grpId="0" nodeType="withEffect">
                                  <p:stCondLst>
                                    <p:cond delay="0"/>
                                  </p:stCondLst>
                                  <p:childTnLst>
                                    <p:set>
                                      <p:cBhvr>
                                        <p:cTn id="260" dur="1" fill="hold">
                                          <p:stCondLst>
                                            <p:cond delay="0"/>
                                          </p:stCondLst>
                                        </p:cTn>
                                        <p:tgtEl>
                                          <p:spTgt spid="94"/>
                                        </p:tgtEl>
                                        <p:attrNameLst>
                                          <p:attrName>style.visibility</p:attrName>
                                        </p:attrNameLst>
                                      </p:cBhvr>
                                      <p:to>
                                        <p:strVal val="visible"/>
                                      </p:to>
                                    </p:set>
                                    <p:animEffect transition="in" filter="plus(out)">
                                      <p:cBhvr>
                                        <p:cTn id="261" dur="500"/>
                                        <p:tgtEl>
                                          <p:spTgt spid="94"/>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1031"/>
                                        </p:tgtEl>
                                        <p:attrNameLst>
                                          <p:attrName>style.visibility</p:attrName>
                                        </p:attrNameLst>
                                      </p:cBhvr>
                                      <p:to>
                                        <p:strVal val="visible"/>
                                      </p:to>
                                    </p:set>
                                    <p:animEffect transition="in" filter="fade">
                                      <p:cBhvr>
                                        <p:cTn id="266" dur="500"/>
                                        <p:tgtEl>
                                          <p:spTgt spid="1031"/>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92"/>
                                        </p:tgtEl>
                                        <p:attrNameLst>
                                          <p:attrName>style.visibility</p:attrName>
                                        </p:attrNameLst>
                                      </p:cBhvr>
                                      <p:to>
                                        <p:strVal val="visible"/>
                                      </p:to>
                                    </p:set>
                                    <p:animEffect transition="in" filter="fade">
                                      <p:cBhvr>
                                        <p:cTn id="2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2" grpId="0"/>
      <p:bldP spid="6" grpId="0" animBg="1"/>
      <p:bldP spid="25" grpId="0" animBg="1"/>
      <p:bldP spid="27" grpId="0"/>
      <p:bldP spid="29" grpId="0" animBg="1"/>
      <p:bldP spid="31" grpId="1" animBg="1"/>
      <p:bldP spid="32" grpId="0" animBg="1"/>
      <p:bldP spid="41" grpId="0" animBg="1"/>
      <p:bldP spid="42" grpId="1" animBg="1"/>
      <p:bldP spid="43" grpId="0" animBg="1"/>
      <p:bldP spid="43" grpId="1" animBg="1"/>
      <p:bldP spid="44" grpId="0" animBg="1"/>
      <p:bldP spid="45" grpId="1" animBg="1"/>
      <p:bldP spid="46" grpId="0" animBg="1"/>
      <p:bldP spid="46" grpId="1" animBg="1"/>
      <p:bldP spid="48" grpId="0"/>
      <p:bldP spid="48" grpId="1"/>
      <p:bldP spid="48" grpId="2"/>
      <p:bldP spid="49" grpId="0"/>
      <p:bldP spid="49" grpId="1"/>
      <p:bldP spid="49" grpId="2"/>
      <p:bldP spid="50" grpId="0" animBg="1"/>
      <p:bldP spid="50" grpId="1" animBg="1"/>
      <p:bldP spid="51" grpId="0"/>
      <p:bldP spid="51" grpId="1"/>
      <p:bldP spid="52" grpId="0"/>
      <p:bldP spid="52" grpId="1"/>
      <p:bldP spid="53" grpId="0"/>
      <p:bldP spid="53" grpId="1"/>
      <p:bldP spid="60" grpId="0"/>
      <p:bldP spid="61" grpId="0"/>
      <p:bldP spid="61" grpId="1"/>
      <p:bldP spid="68" grpId="0"/>
      <p:bldP spid="68" grpId="1"/>
      <p:bldP spid="68" grpId="2"/>
      <p:bldP spid="69" grpId="0" animBg="1"/>
      <p:bldP spid="69" grpId="1" animBg="1"/>
      <p:bldP spid="70" grpId="0"/>
      <p:bldP spid="70" grpId="1"/>
      <p:bldP spid="73" grpId="1"/>
      <p:bldP spid="74" grpId="0"/>
      <p:bldP spid="82" grpId="0" animBg="1"/>
      <p:bldP spid="55" grpId="0"/>
      <p:bldP spid="56" grpId="0"/>
      <p:bldP spid="56" grpId="1"/>
      <p:bldP spid="57" grpId="0"/>
      <p:bldP spid="57" grpId="1"/>
      <p:bldP spid="58" grpId="0"/>
      <p:bldP spid="58" grpId="1"/>
      <p:bldP spid="59" grpId="0"/>
      <p:bldP spid="75" grpId="0"/>
      <p:bldP spid="87" grpId="0"/>
      <p:bldP spid="88" grpId="0"/>
      <p:bldP spid="100" grpId="0"/>
      <p:bldP spid="83" grpId="0" animBg="1"/>
      <p:bldP spid="90" grpId="0"/>
      <p:bldP spid="91" grpId="0" animBg="1"/>
      <p:bldP spid="91" grpId="1" animBg="1"/>
      <p:bldP spid="78" grpId="0"/>
      <p:bldP spid="78" grpId="1"/>
      <p:bldP spid="78" grpId="2"/>
      <p:bldP spid="92" grpId="0"/>
      <p:bldP spid="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Moyens d’action de l’Administration</a:t>
            </a:r>
            <a:endParaRPr lang="fr-BE" dirty="0"/>
          </a:p>
        </p:txBody>
      </p:sp>
      <p:sp>
        <p:nvSpPr>
          <p:cNvPr id="3" name="Espace réservé du contenu 2"/>
          <p:cNvSpPr>
            <a:spLocks noGrp="1"/>
          </p:cNvSpPr>
          <p:nvPr>
            <p:ph idx="1"/>
          </p:nvPr>
        </p:nvSpPr>
        <p:spPr/>
        <p:txBody>
          <a:bodyPr/>
          <a:lstStyle/>
          <a:p>
            <a:pPr algn="ctr">
              <a:buNone/>
            </a:pPr>
            <a:r>
              <a:rPr lang="fr-BE" dirty="0" smtClean="0">
                <a:solidFill>
                  <a:schemeClr val="bg1">
                    <a:lumMod val="65000"/>
                  </a:schemeClr>
                </a:solidFill>
              </a:rPr>
              <a:t>Nature de la </a:t>
            </a:r>
            <a:r>
              <a:rPr lang="fr-BE" b="1" dirty="0" smtClean="0"/>
              <a:t>zone non-</a:t>
            </a:r>
            <a:r>
              <a:rPr lang="fr-BE" b="1" dirty="0" err="1" smtClean="0"/>
              <a:t>aedificandi</a:t>
            </a:r>
            <a:r>
              <a:rPr lang="fr-BE" b="1" dirty="0" smtClean="0"/>
              <a:t> (ZNC)</a:t>
            </a:r>
            <a:endParaRPr lang="fr-BE" dirty="0" smtClean="0"/>
          </a:p>
          <a:p>
            <a:pPr algn="ctr">
              <a:buNone/>
            </a:pPr>
            <a:endParaRPr lang="fr-BE" dirty="0"/>
          </a:p>
        </p:txBody>
      </p:sp>
      <p:sp>
        <p:nvSpPr>
          <p:cNvPr id="4" name="Ellipse 3"/>
          <p:cNvSpPr/>
          <p:nvPr/>
        </p:nvSpPr>
        <p:spPr>
          <a:xfrm>
            <a:off x="1259632" y="3789040"/>
            <a:ext cx="1224136" cy="1224136"/>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807778" y="5301208"/>
            <a:ext cx="2125967" cy="369332"/>
          </a:xfrm>
          <a:prstGeom prst="rect">
            <a:avLst/>
          </a:prstGeom>
          <a:noFill/>
        </p:spPr>
        <p:txBody>
          <a:bodyPr wrap="none" rtlCol="0">
            <a:spAutoFit/>
          </a:bodyPr>
          <a:lstStyle/>
          <a:p>
            <a:r>
              <a:rPr lang="fr-BE" i="1" dirty="0" smtClean="0"/>
              <a:t>Zone non </a:t>
            </a:r>
            <a:r>
              <a:rPr lang="fr-BE" i="1" dirty="0" err="1" smtClean="0"/>
              <a:t>aedificandi</a:t>
            </a:r>
            <a:endParaRPr lang="fr-BE" i="1" dirty="0" smtClean="0"/>
          </a:p>
        </p:txBody>
      </p:sp>
      <p:cxnSp>
        <p:nvCxnSpPr>
          <p:cNvPr id="8" name="Connecteur droit 7"/>
          <p:cNvCxnSpPr>
            <a:stCxn id="4" idx="4"/>
            <a:endCxn id="6" idx="0"/>
          </p:cNvCxnSpPr>
          <p:nvPr/>
        </p:nvCxnSpPr>
        <p:spPr>
          <a:xfrm flipH="1">
            <a:off x="1870762" y="5013176"/>
            <a:ext cx="93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14780" y="4211796"/>
            <a:ext cx="1274708" cy="369332"/>
          </a:xfrm>
          <a:prstGeom prst="rect">
            <a:avLst/>
          </a:prstGeom>
          <a:noFill/>
        </p:spPr>
        <p:txBody>
          <a:bodyPr wrap="none" rtlCol="0">
            <a:spAutoFit/>
          </a:bodyPr>
          <a:lstStyle/>
          <a:p>
            <a:r>
              <a:rPr lang="fr-BE" i="1" dirty="0" smtClean="0"/>
              <a:t>Puits visible</a:t>
            </a:r>
          </a:p>
        </p:txBody>
      </p:sp>
      <p:cxnSp>
        <p:nvCxnSpPr>
          <p:cNvPr id="19" name="Connecteur droit 18"/>
          <p:cNvCxnSpPr/>
          <p:nvPr/>
        </p:nvCxnSpPr>
        <p:spPr>
          <a:xfrm flipH="1" flipV="1">
            <a:off x="1475656" y="3717032"/>
            <a:ext cx="288032" cy="36004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9552" y="3140968"/>
            <a:ext cx="2880320" cy="369332"/>
          </a:xfrm>
          <a:prstGeom prst="rect">
            <a:avLst/>
          </a:prstGeom>
        </p:spPr>
        <p:txBody>
          <a:bodyPr wrap="square">
            <a:spAutoFit/>
          </a:bodyPr>
          <a:lstStyle/>
          <a:p>
            <a:r>
              <a:rPr lang="fr-BE" b="1" dirty="0" smtClean="0">
                <a:solidFill>
                  <a:srgbClr val="FF0000"/>
                </a:solidFill>
              </a:rPr>
              <a:t>25 mètres</a:t>
            </a:r>
            <a:endParaRPr lang="fr-BE" dirty="0" smtClean="0">
              <a:solidFill>
                <a:srgbClr val="FF0000"/>
              </a:solidFill>
            </a:endParaRPr>
          </a:p>
        </p:txBody>
      </p:sp>
      <p:sp>
        <p:nvSpPr>
          <p:cNvPr id="5" name="Ellipse 4"/>
          <p:cNvSpPr/>
          <p:nvPr/>
        </p:nvSpPr>
        <p:spPr>
          <a:xfrm>
            <a:off x="1796131" y="4325539"/>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10"/>
          <p:cNvCxnSpPr>
            <a:endCxn id="10" idx="1"/>
          </p:cNvCxnSpPr>
          <p:nvPr/>
        </p:nvCxnSpPr>
        <p:spPr>
          <a:xfrm>
            <a:off x="1919056" y="4395617"/>
            <a:ext cx="895724" cy="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0" y="2348880"/>
            <a:ext cx="4283968"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1" name="Connecteur droit avec flèche 20"/>
          <p:cNvCxnSpPr/>
          <p:nvPr/>
        </p:nvCxnSpPr>
        <p:spPr>
          <a:xfrm>
            <a:off x="5076056" y="3284984"/>
            <a:ext cx="0" cy="295232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427984" y="2642423"/>
            <a:ext cx="4464496" cy="3647152"/>
          </a:xfrm>
          <a:prstGeom prst="rect">
            <a:avLst/>
          </a:prstGeom>
          <a:noFill/>
        </p:spPr>
        <p:txBody>
          <a:bodyPr wrap="square" rtlCol="0">
            <a:spAutoFit/>
          </a:bodyPr>
          <a:lstStyle/>
          <a:p>
            <a:pPr marL="457200" indent="-457200"/>
            <a:r>
              <a:rPr lang="fr-BE" sz="2800" dirty="0" smtClean="0"/>
              <a:t>Depuis ?</a:t>
            </a:r>
          </a:p>
          <a:p>
            <a:pPr marL="457200" indent="-457200"/>
            <a:endParaRPr lang="fr-BE" sz="1200" dirty="0" smtClean="0"/>
          </a:p>
          <a:p>
            <a:r>
              <a:rPr lang="fr-BE" sz="4000" dirty="0" smtClean="0"/>
              <a:t>             </a:t>
            </a:r>
            <a:r>
              <a:rPr lang="fr-BE" sz="2000" dirty="0" smtClean="0"/>
              <a:t>comité permanent des  </a:t>
            </a:r>
          </a:p>
          <a:p>
            <a:r>
              <a:rPr lang="fr-BE" sz="2000" dirty="0" smtClean="0"/>
              <a:t>                          Ingénieurs des Mines</a:t>
            </a:r>
          </a:p>
          <a:p>
            <a:endParaRPr lang="fr-BE" sz="2000" dirty="0" smtClean="0"/>
          </a:p>
          <a:p>
            <a:r>
              <a:rPr lang="fr-BE" sz="2000" dirty="0" smtClean="0"/>
              <a:t>                          </a:t>
            </a:r>
            <a:r>
              <a:rPr lang="fr-BE" sz="2000" dirty="0" smtClean="0">
                <a:solidFill>
                  <a:schemeClr val="bg1">
                    <a:lumMod val="50000"/>
                  </a:schemeClr>
                </a:solidFill>
              </a:rPr>
              <a:t>Circulaire sur la décision </a:t>
            </a:r>
          </a:p>
          <a:p>
            <a:r>
              <a:rPr lang="fr-BE" sz="2000" dirty="0" smtClean="0">
                <a:solidFill>
                  <a:schemeClr val="bg1">
                    <a:lumMod val="50000"/>
                  </a:schemeClr>
                </a:solidFill>
              </a:rPr>
              <a:t>                          du Secrétaire d’État à </a:t>
            </a:r>
          </a:p>
          <a:p>
            <a:r>
              <a:rPr lang="fr-BE" sz="2000" dirty="0" smtClean="0">
                <a:solidFill>
                  <a:schemeClr val="bg1">
                    <a:lumMod val="50000"/>
                  </a:schemeClr>
                </a:solidFill>
              </a:rPr>
              <a:t>                          l’Économie Régionale de        </a:t>
            </a:r>
          </a:p>
          <a:p>
            <a:r>
              <a:rPr lang="fr-BE" sz="2000" dirty="0" smtClean="0">
                <a:solidFill>
                  <a:schemeClr val="bg1">
                    <a:lumMod val="50000"/>
                  </a:schemeClr>
                </a:solidFill>
              </a:rPr>
              <a:t>                          </a:t>
            </a:r>
            <a:r>
              <a:rPr lang="fr-BE" sz="2000" dirty="0" smtClean="0"/>
              <a:t>maintenir une ZNC</a:t>
            </a:r>
            <a:endParaRPr lang="fr-BE" sz="4000" dirty="0" smtClean="0"/>
          </a:p>
          <a:p>
            <a:pPr marL="457200" indent="-457200"/>
            <a:endParaRPr lang="fr-BE" sz="1100" dirty="0" smtClean="0"/>
          </a:p>
          <a:p>
            <a:pPr marL="457200" indent="-457200"/>
            <a:r>
              <a:rPr lang="fr-BE" sz="2000" dirty="0" smtClean="0"/>
              <a:t>	</a:t>
            </a:r>
            <a:endParaRPr lang="fr-BE" sz="2000" b="1" dirty="0" smtClean="0"/>
          </a:p>
        </p:txBody>
      </p:sp>
      <p:sp>
        <p:nvSpPr>
          <p:cNvPr id="15" name="Rectangle 14"/>
          <p:cNvSpPr/>
          <p:nvPr/>
        </p:nvSpPr>
        <p:spPr>
          <a:xfrm>
            <a:off x="4379126" y="3489433"/>
            <a:ext cx="1435008" cy="830997"/>
          </a:xfrm>
          <a:prstGeom prst="rect">
            <a:avLst/>
          </a:prstGeom>
          <a:solidFill>
            <a:schemeClr val="bg1"/>
          </a:solidFill>
        </p:spPr>
        <p:txBody>
          <a:bodyPr wrap="none">
            <a:spAutoFit/>
          </a:bodyPr>
          <a:lstStyle/>
          <a:p>
            <a:r>
              <a:rPr lang="fr-BE" sz="4800" dirty="0" smtClean="0"/>
              <a:t>19</a:t>
            </a:r>
            <a:r>
              <a:rPr lang="fr-BE" sz="4800" b="1" dirty="0" smtClean="0"/>
              <a:t>73</a:t>
            </a:r>
            <a:endParaRPr lang="fr-BE" sz="4000" dirty="0"/>
          </a:p>
        </p:txBody>
      </p:sp>
      <p:sp>
        <p:nvSpPr>
          <p:cNvPr id="16" name="ZoneTexte 15"/>
          <p:cNvSpPr txBox="1"/>
          <p:nvPr/>
        </p:nvSpPr>
        <p:spPr>
          <a:xfrm rot="19633240">
            <a:off x="5335263" y="3353032"/>
            <a:ext cx="2073709" cy="769441"/>
          </a:xfrm>
          <a:prstGeom prst="rect">
            <a:avLst/>
          </a:prstGeom>
          <a:noFill/>
        </p:spPr>
        <p:txBody>
          <a:bodyPr wrap="none" rtlCol="0">
            <a:spAutoFit/>
          </a:bodyPr>
          <a:lstStyle/>
          <a:p>
            <a:r>
              <a:rPr lang="fr-BE" sz="4400" dirty="0" smtClean="0">
                <a:solidFill>
                  <a:srgbClr val="FF0000"/>
                </a:solidFill>
              </a:rPr>
              <a:t>ADOPTÉ</a:t>
            </a:r>
            <a:endParaRPr lang="fr-BE" sz="3200" dirty="0">
              <a:solidFill>
                <a:srgbClr val="FF0000"/>
              </a:solidFill>
            </a:endParaRPr>
          </a:p>
        </p:txBody>
      </p:sp>
      <p:sp>
        <p:nvSpPr>
          <p:cNvPr id="22" name="Rectangle 21"/>
          <p:cNvSpPr/>
          <p:nvPr/>
        </p:nvSpPr>
        <p:spPr>
          <a:xfrm>
            <a:off x="4283968" y="4797152"/>
            <a:ext cx="1571649" cy="369332"/>
          </a:xfrm>
          <a:prstGeom prst="rect">
            <a:avLst/>
          </a:prstGeom>
          <a:solidFill>
            <a:schemeClr val="bg1"/>
          </a:solidFill>
        </p:spPr>
        <p:txBody>
          <a:bodyPr wrap="none">
            <a:spAutoFit/>
          </a:bodyPr>
          <a:lstStyle/>
          <a:p>
            <a:r>
              <a:rPr lang="fr-BE" dirty="0" smtClean="0"/>
              <a:t>20 juillet 19</a:t>
            </a:r>
            <a:r>
              <a:rPr lang="fr-BE" b="1" dirty="0" smtClean="0"/>
              <a:t>73</a:t>
            </a:r>
            <a:r>
              <a:rPr lang="fr-BE" dirty="0" smtClean="0"/>
              <a:t> </a:t>
            </a:r>
            <a:endParaRPr lang="fr-BE" dirty="0"/>
          </a:p>
        </p:txBody>
      </p:sp>
      <p:sp>
        <p:nvSpPr>
          <p:cNvPr id="23" name="ZoneTexte 22"/>
          <p:cNvSpPr txBox="1"/>
          <p:nvPr/>
        </p:nvSpPr>
        <p:spPr>
          <a:xfrm rot="19633240">
            <a:off x="4920221" y="4335190"/>
            <a:ext cx="3363549" cy="1200329"/>
          </a:xfrm>
          <a:prstGeom prst="rect">
            <a:avLst/>
          </a:prstGeom>
          <a:noFill/>
        </p:spPr>
        <p:txBody>
          <a:bodyPr wrap="none" rtlCol="0">
            <a:spAutoFit/>
          </a:bodyPr>
          <a:lstStyle/>
          <a:p>
            <a:pPr algn="ctr"/>
            <a:r>
              <a:rPr lang="fr-BE" sz="4400" dirty="0" smtClean="0">
                <a:solidFill>
                  <a:srgbClr val="FF0000"/>
                </a:solidFill>
              </a:rPr>
              <a:t>NON PUBLIÉE</a:t>
            </a:r>
          </a:p>
          <a:p>
            <a:pPr algn="ctr"/>
            <a:r>
              <a:rPr lang="fr-BE" sz="2800" dirty="0" smtClean="0">
                <a:solidFill>
                  <a:srgbClr val="FF0000"/>
                </a:solidFill>
              </a:rPr>
              <a:t>Moniteur Belge</a:t>
            </a:r>
            <a:endParaRPr lang="fr-BE" dirty="0">
              <a:solidFill>
                <a:srgbClr val="FF0000"/>
              </a:solidFill>
            </a:endParaRPr>
          </a:p>
        </p:txBody>
      </p:sp>
      <p:sp>
        <p:nvSpPr>
          <p:cNvPr id="24" name="Rectangle 23"/>
          <p:cNvSpPr/>
          <p:nvPr/>
        </p:nvSpPr>
        <p:spPr>
          <a:xfrm>
            <a:off x="5868144" y="4437112"/>
            <a:ext cx="280831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4211960" y="2516698"/>
            <a:ext cx="4464496" cy="5016758"/>
          </a:xfrm>
          <a:prstGeom prst="rect">
            <a:avLst/>
          </a:prstGeom>
          <a:noFill/>
        </p:spPr>
        <p:txBody>
          <a:bodyPr wrap="square" rtlCol="0">
            <a:spAutoFit/>
          </a:bodyPr>
          <a:lstStyle/>
          <a:p>
            <a:pPr marL="457200" indent="-457200" algn="ctr"/>
            <a:r>
              <a:rPr lang="fr-BE" sz="2800" dirty="0" smtClean="0"/>
              <a:t>MAIS, </a:t>
            </a:r>
          </a:p>
          <a:p>
            <a:pPr marL="457200" indent="-457200" algn="ctr"/>
            <a:endParaRPr lang="fr-BE" sz="2000" dirty="0" smtClean="0"/>
          </a:p>
          <a:p>
            <a:pPr marL="457200" indent="-457200" algn="ctr"/>
            <a:r>
              <a:rPr lang="fr-BE" sz="2000" dirty="0" smtClean="0"/>
              <a:t>Si la ZNC est imposée </a:t>
            </a:r>
          </a:p>
          <a:p>
            <a:pPr marL="457200" indent="-457200" algn="ctr"/>
            <a:r>
              <a:rPr lang="fr-BE" sz="2000" dirty="0" smtClean="0"/>
              <a:t>dans un arrêté </a:t>
            </a:r>
          </a:p>
          <a:p>
            <a:pPr marL="457200" indent="-457200" algn="ctr"/>
            <a:r>
              <a:rPr lang="fr-BE" sz="2000" dirty="0" smtClean="0"/>
              <a:t>de la Députation permanente </a:t>
            </a:r>
          </a:p>
          <a:p>
            <a:pPr marL="457200" indent="-457200" algn="ctr"/>
            <a:r>
              <a:rPr lang="fr-BE" sz="2000" dirty="0" smtClean="0"/>
              <a:t>(</a:t>
            </a:r>
            <a:r>
              <a:rPr lang="fr-BE" sz="2000" b="1" dirty="0" smtClean="0"/>
              <a:t>ADP</a:t>
            </a:r>
            <a:r>
              <a:rPr lang="fr-BE" sz="2000" dirty="0" smtClean="0"/>
              <a:t>), </a:t>
            </a:r>
          </a:p>
          <a:p>
            <a:pPr marL="457200" indent="-457200" algn="ctr"/>
            <a:endParaRPr lang="fr-BE" sz="2000" dirty="0" smtClean="0"/>
          </a:p>
          <a:p>
            <a:pPr marL="457200" indent="-457200" algn="ctr"/>
            <a:endParaRPr lang="fr-BE" sz="2000" dirty="0" smtClean="0"/>
          </a:p>
          <a:p>
            <a:pPr marL="457200" indent="-457200" algn="ctr"/>
            <a:r>
              <a:rPr lang="fr-BE" sz="2000" dirty="0" smtClean="0"/>
              <a:t>la ZNC </a:t>
            </a:r>
          </a:p>
          <a:p>
            <a:pPr marL="457200" indent="-457200" algn="ctr"/>
            <a:r>
              <a:rPr lang="fr-BE" sz="2000" dirty="0" smtClean="0"/>
              <a:t>=</a:t>
            </a:r>
          </a:p>
          <a:p>
            <a:pPr marL="457200" indent="-457200" algn="ctr"/>
            <a:r>
              <a:rPr lang="fr-BE" sz="2000" dirty="0" smtClean="0"/>
              <a:t> servitude légale d’intérêt public </a:t>
            </a:r>
            <a:r>
              <a:rPr lang="fr-BE" sz="2000" b="1" dirty="0" smtClean="0"/>
              <a:t>s’imposant</a:t>
            </a:r>
            <a:r>
              <a:rPr lang="fr-BE" sz="2000" dirty="0" smtClean="0"/>
              <a:t> à tous.</a:t>
            </a:r>
          </a:p>
          <a:p>
            <a:pPr marL="457200" indent="-457200" algn="ctr"/>
            <a:endParaRPr lang="fr-BE" sz="1200" dirty="0" smtClean="0"/>
          </a:p>
          <a:p>
            <a:pPr algn="ctr"/>
            <a:r>
              <a:rPr lang="fr-BE" sz="4000" dirty="0" smtClean="0"/>
              <a:t>             </a:t>
            </a:r>
            <a:endParaRPr lang="fr-BE" sz="1100" dirty="0" smtClean="0"/>
          </a:p>
          <a:p>
            <a:pPr marL="457200" indent="-457200" algn="ctr"/>
            <a:r>
              <a:rPr lang="fr-BE" sz="2000" dirty="0" smtClean="0"/>
              <a:t>	</a:t>
            </a:r>
            <a:endParaRPr lang="fr-BE" sz="2000" b="1" dirty="0" smtClean="0"/>
          </a:p>
        </p:txBody>
      </p:sp>
      <p:sp>
        <p:nvSpPr>
          <p:cNvPr id="27" name="Flèche vers le bas 26"/>
          <p:cNvSpPr/>
          <p:nvPr/>
        </p:nvSpPr>
        <p:spPr>
          <a:xfrm>
            <a:off x="6131932" y="4605734"/>
            <a:ext cx="432048" cy="360040"/>
          </a:xfrm>
          <a:prstGeom prst="down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p:cNvSpPr/>
          <p:nvPr/>
        </p:nvSpPr>
        <p:spPr>
          <a:xfrm>
            <a:off x="4509840" y="3357173"/>
            <a:ext cx="5040560"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8" name="Groupe 27"/>
          <p:cNvGrpSpPr>
            <a:grpSpLocks noChangeAspect="1"/>
          </p:cNvGrpSpPr>
          <p:nvPr/>
        </p:nvGrpSpPr>
        <p:grpSpPr>
          <a:xfrm>
            <a:off x="179512" y="5418000"/>
            <a:ext cx="2079252" cy="1440000"/>
            <a:chOff x="253702" y="-531440"/>
            <a:chExt cx="4677247" cy="3239269"/>
          </a:xfrm>
        </p:grpSpPr>
        <p:pic>
          <p:nvPicPr>
            <p:cNvPr id="29" name="Picture 9" descr="Résultat de recherche d'images pour &quot;logo spw&quot;"/>
            <p:cNvPicPr>
              <a:picLocks noChangeAspect="1" noChangeArrowheads="1"/>
            </p:cNvPicPr>
            <p:nvPr/>
          </p:nvPicPr>
          <p:blipFill>
            <a:blip r:embed="rId4" cstate="print"/>
            <a:srcRect/>
            <a:stretch>
              <a:fillRect/>
            </a:stretch>
          </p:blipFill>
          <p:spPr bwMode="auto">
            <a:xfrm>
              <a:off x="253702" y="261739"/>
              <a:ext cx="3310186" cy="1655093"/>
            </a:xfrm>
            <a:prstGeom prst="rect">
              <a:avLst/>
            </a:prstGeom>
            <a:noFill/>
          </p:spPr>
        </p:pic>
        <p:pic>
          <p:nvPicPr>
            <p:cNvPr id="31" name="Picture 11" descr="Résultat de recherche d'images pour &quot;logo DGO3&quot;"/>
            <p:cNvPicPr>
              <a:picLocks noChangeAspect="1" noChangeArrowheads="1"/>
            </p:cNvPicPr>
            <p:nvPr/>
          </p:nvPicPr>
          <p:blipFill>
            <a:blip r:embed="rId5" cstate="print"/>
            <a:srcRect/>
            <a:stretch>
              <a:fillRect/>
            </a:stretch>
          </p:blipFill>
          <p:spPr bwMode="auto">
            <a:xfrm>
              <a:off x="1691680" y="-531440"/>
              <a:ext cx="3239269" cy="3239269"/>
            </a:xfrm>
            <a:prstGeom prst="rect">
              <a:avLst/>
            </a:prstGeom>
            <a:noFill/>
          </p:spPr>
        </p:pic>
      </p:grpSp>
      <p:sp>
        <p:nvSpPr>
          <p:cNvPr id="32" name="Espace réservé du numéro de diapositive 31"/>
          <p:cNvSpPr>
            <a:spLocks noGrp="1"/>
          </p:cNvSpPr>
          <p:nvPr>
            <p:ph type="sldNum" sz="quarter" idx="12"/>
          </p:nvPr>
        </p:nvSpPr>
        <p:spPr/>
        <p:txBody>
          <a:bodyPr/>
          <a:lstStyle/>
          <a:p>
            <a:fld id="{74EF6541-E2B0-4EFA-A85B-A11FC5D2612C}" type="slidenum">
              <a:rPr lang="fr-BE" smtClean="0"/>
              <a:pPr/>
              <a:t>13</a:t>
            </a:fld>
            <a:endParaRPr lang="fr-BE"/>
          </a:p>
        </p:txBody>
      </p:sp>
    </p:spTree>
    <p:custDataLst>
      <p:tags r:id="rId1"/>
    </p:custDataLst>
  </p:cSld>
  <p:clrMapOvr>
    <a:masterClrMapping/>
  </p:clrMapOvr>
  <p:transition advTm="1042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0" presetClass="path" presetSubtype="0" accel="50000" decel="50000" fill="hold" grpId="0" nodeType="withEffect">
                                  <p:stCondLst>
                                    <p:cond delay="0"/>
                                  </p:stCondLst>
                                  <p:childTnLst>
                                    <p:animMotion origin="layout" path="M 0 0 L -0.46458 0 " pathEditMode="relative" ptsTypes="AA">
                                      <p:cBhvr>
                                        <p:cTn id="30" dur="1000" fill="hold"/>
                                        <p:tgtEl>
                                          <p:spTgt spid="20"/>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46458 0 " pathEditMode="relative" ptsTypes="AA">
                                      <p:cBhvr>
                                        <p:cTn id="32" dur="1000" fill="hold"/>
                                        <p:tgtEl>
                                          <p:spTgt spid="15"/>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L -0.46458 0 " pathEditMode="relative" ptsTypes="AA">
                                      <p:cBhvr>
                                        <p:cTn id="34" dur="1000" fill="hold"/>
                                        <p:tgtEl>
                                          <p:spTgt spid="22"/>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L -0.46458 0 " pathEditMode="relative" ptsTypes="AA">
                                      <p:cBhvr>
                                        <p:cTn id="36" dur="1000" fill="hold"/>
                                        <p:tgtEl>
                                          <p:spTgt spid="16"/>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L -0.46458 0 " pathEditMode="relative" ptsTypes="AA">
                                      <p:cBhvr>
                                        <p:cTn id="38" dur="1000" fill="hold"/>
                                        <p:tgtEl>
                                          <p:spTgt spid="23"/>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 0 L -0.46458 0 " pathEditMode="relative" ptsTypes="AA">
                                      <p:cBhvr>
                                        <p:cTn id="40" dur="1000" fill="hold"/>
                                        <p:tgtEl>
                                          <p:spTgt spid="24"/>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46458 0 " pathEditMode="relative" ptsTypes="AA">
                                      <p:cBhvr>
                                        <p:cTn id="42" dur="1000" fill="hold"/>
                                        <p:tgtEl>
                                          <p:spTgt spid="21"/>
                                        </p:tgtEl>
                                        <p:attrNameLst>
                                          <p:attrName>ppt_x</p:attrName>
                                          <p:attrName>ppt_y</p:attrName>
                                        </p:attrNameLst>
                                      </p:cBhvr>
                                    </p:animMotion>
                                  </p:childTnLst>
                                </p:cTn>
                              </p:par>
                              <p:par>
                                <p:cTn id="43" presetID="10" presetClass="entr" presetSubtype="0" fill="hold" grpId="3"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0" presetClass="path" presetSubtype="0" accel="50000" decel="50000" fill="hold" grpId="0" nodeType="withEffect">
                                  <p:stCondLst>
                                    <p:cond delay="0"/>
                                  </p:stCondLst>
                                  <p:childTnLst>
                                    <p:animMotion origin="layout" path="M 3.88889E-6 -3.7037E-6 L 0.00399 0.17315 " pathEditMode="relative" rAng="0" ptsTypes="AA">
                                      <p:cBhvr>
                                        <p:cTn id="54" dur="1000" fill="hold"/>
                                        <p:tgtEl>
                                          <p:spTgt spid="30"/>
                                        </p:tgtEl>
                                        <p:attrNameLst>
                                          <p:attrName>ppt_x</p:attrName>
                                          <p:attrName>ppt_y</p:attrName>
                                        </p:attrNameLst>
                                      </p:cBhvr>
                                      <p:rCtr x="2" y="87"/>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00399 0.17315 L -0.00104 0.51967 " pathEditMode="relative" rAng="0" ptsTypes="AA">
                                      <p:cBhvr>
                                        <p:cTn id="58" dur="1000" fill="hold"/>
                                        <p:tgtEl>
                                          <p:spTgt spid="30"/>
                                        </p:tgtEl>
                                        <p:attrNameLst>
                                          <p:attrName>ppt_x</p:attrName>
                                          <p:attrName>ppt_y</p:attrName>
                                        </p:attrNameLst>
                                      </p:cBhvr>
                                      <p:rCtr x="-3" y="1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p:bldP spid="15" grpId="0" animBg="1"/>
      <p:bldP spid="16" grpId="0"/>
      <p:bldP spid="16" grpId="1"/>
      <p:bldP spid="22" grpId="0" animBg="1"/>
      <p:bldP spid="22" grpId="1" animBg="1"/>
      <p:bldP spid="23" grpId="0"/>
      <p:bldP spid="23" grpId="1"/>
      <p:bldP spid="24" grpId="0" animBg="1"/>
      <p:bldP spid="24" grpId="1" animBg="1"/>
      <p:bldP spid="26" grpId="0"/>
      <p:bldP spid="27" grpId="0" animBg="1"/>
      <p:bldP spid="30" grpId="0" animBg="1"/>
      <p:bldP spid="30" grpId="1" animBg="1"/>
      <p:bldP spid="30"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Moyens d’action de l’Administration</a:t>
            </a:r>
            <a:endParaRPr lang="fr-BE" dirty="0"/>
          </a:p>
        </p:txBody>
      </p:sp>
      <p:sp>
        <p:nvSpPr>
          <p:cNvPr id="3" name="Espace réservé du contenu 2"/>
          <p:cNvSpPr>
            <a:spLocks noGrp="1"/>
          </p:cNvSpPr>
          <p:nvPr>
            <p:ph idx="1"/>
          </p:nvPr>
        </p:nvSpPr>
        <p:spPr/>
        <p:txBody>
          <a:bodyPr/>
          <a:lstStyle/>
          <a:p>
            <a:pPr algn="ctr">
              <a:buNone/>
            </a:pPr>
            <a:r>
              <a:rPr lang="fr-BE" dirty="0" smtClean="0">
                <a:solidFill>
                  <a:schemeClr val="bg1">
                    <a:lumMod val="65000"/>
                  </a:schemeClr>
                </a:solidFill>
              </a:rPr>
              <a:t>Maintien de la </a:t>
            </a:r>
            <a:r>
              <a:rPr lang="fr-BE" b="1" dirty="0" smtClean="0"/>
              <a:t>zone non-</a:t>
            </a:r>
            <a:r>
              <a:rPr lang="fr-BE" b="1" dirty="0" err="1" smtClean="0"/>
              <a:t>aedificandi</a:t>
            </a:r>
            <a:endParaRPr lang="fr-BE" dirty="0" smtClean="0"/>
          </a:p>
          <a:p>
            <a:pPr algn="ctr">
              <a:buNone/>
            </a:pPr>
            <a:endParaRPr lang="fr-BE" dirty="0"/>
          </a:p>
        </p:txBody>
      </p:sp>
      <p:sp>
        <p:nvSpPr>
          <p:cNvPr id="4" name="Ellipse 3"/>
          <p:cNvSpPr/>
          <p:nvPr/>
        </p:nvSpPr>
        <p:spPr>
          <a:xfrm>
            <a:off x="1259632" y="3789040"/>
            <a:ext cx="1224136" cy="1224136"/>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05363" y="5373216"/>
            <a:ext cx="3311227" cy="369332"/>
          </a:xfrm>
          <a:prstGeom prst="rect">
            <a:avLst/>
          </a:prstGeom>
          <a:noFill/>
        </p:spPr>
        <p:txBody>
          <a:bodyPr wrap="none" rtlCol="0">
            <a:spAutoFit/>
          </a:bodyPr>
          <a:lstStyle/>
          <a:p>
            <a:r>
              <a:rPr lang="fr-BE" i="1" dirty="0" smtClean="0"/>
              <a:t>Zone de </a:t>
            </a:r>
            <a:r>
              <a:rPr lang="fr-BE" b="1" i="1" dirty="0" smtClean="0">
                <a:solidFill>
                  <a:srgbClr val="55CF8F"/>
                </a:solidFill>
              </a:rPr>
              <a:t>contrainte géotechnique</a:t>
            </a:r>
          </a:p>
        </p:txBody>
      </p:sp>
      <p:cxnSp>
        <p:nvCxnSpPr>
          <p:cNvPr id="8" name="Connecteur droit 7"/>
          <p:cNvCxnSpPr>
            <a:stCxn id="14" idx="4"/>
            <a:endCxn id="6" idx="0"/>
          </p:cNvCxnSpPr>
          <p:nvPr/>
        </p:nvCxnSpPr>
        <p:spPr>
          <a:xfrm flipH="1">
            <a:off x="1860977" y="5013176"/>
            <a:ext cx="10723"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14780" y="4211796"/>
            <a:ext cx="1274708" cy="369332"/>
          </a:xfrm>
          <a:prstGeom prst="rect">
            <a:avLst/>
          </a:prstGeom>
          <a:noFill/>
        </p:spPr>
        <p:txBody>
          <a:bodyPr wrap="none" rtlCol="0">
            <a:spAutoFit/>
          </a:bodyPr>
          <a:lstStyle/>
          <a:p>
            <a:r>
              <a:rPr lang="fr-BE" i="1" dirty="0" smtClean="0"/>
              <a:t>Puits visible</a:t>
            </a:r>
          </a:p>
        </p:txBody>
      </p:sp>
      <p:pic>
        <p:nvPicPr>
          <p:cNvPr id="17" name="Picture 2" descr="C:\Users\Jean Beaujean\AppData\Local\Microsoft\Windows\Temporary Internet Files\Content.IE5\PRC8MC8P\MC900433883[1].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179512" y="3501008"/>
            <a:ext cx="857256" cy="8572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Connecteur droit 18"/>
          <p:cNvCxnSpPr/>
          <p:nvPr/>
        </p:nvCxnSpPr>
        <p:spPr>
          <a:xfrm flipH="1" flipV="1">
            <a:off x="1475656" y="3717032"/>
            <a:ext cx="288032" cy="36004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427984" y="2642423"/>
            <a:ext cx="4464496" cy="4262705"/>
          </a:xfrm>
          <a:prstGeom prst="rect">
            <a:avLst/>
          </a:prstGeom>
          <a:noFill/>
        </p:spPr>
        <p:txBody>
          <a:bodyPr wrap="square" rtlCol="0">
            <a:spAutoFit/>
          </a:bodyPr>
          <a:lstStyle/>
          <a:p>
            <a:pPr marL="457200" indent="-457200"/>
            <a:r>
              <a:rPr lang="fr-BE" sz="2800" dirty="0" smtClean="0"/>
              <a:t>Qu’est-ce aujourd’hui?</a:t>
            </a:r>
          </a:p>
          <a:p>
            <a:pPr marL="457200" indent="-457200"/>
            <a:endParaRPr lang="fr-BE" sz="1200" dirty="0" smtClean="0"/>
          </a:p>
          <a:p>
            <a:r>
              <a:rPr lang="fr-BE" sz="2000" dirty="0" smtClean="0">
                <a:solidFill>
                  <a:schemeClr val="tx1">
                    <a:lumMod val="50000"/>
                    <a:lumOff val="50000"/>
                  </a:schemeClr>
                </a:solidFill>
              </a:rPr>
              <a:t>Une</a:t>
            </a:r>
            <a:r>
              <a:rPr lang="fr-BE" sz="2000" dirty="0" smtClean="0"/>
              <a:t> </a:t>
            </a:r>
            <a:r>
              <a:rPr lang="fr-BE" sz="2000" b="1" dirty="0" smtClean="0"/>
              <a:t>contrainte géotechnique majeure </a:t>
            </a:r>
            <a:r>
              <a:rPr lang="fr-BE" sz="2000" dirty="0" smtClean="0">
                <a:solidFill>
                  <a:schemeClr val="tx1">
                    <a:lumMod val="50000"/>
                    <a:lumOff val="50000"/>
                  </a:schemeClr>
                </a:solidFill>
              </a:rPr>
              <a:t>au sens de l’art. 40 du CWATUPE telle que </a:t>
            </a:r>
          </a:p>
          <a:p>
            <a:pPr marL="457200" indent="-457200"/>
            <a:endParaRPr lang="fr-BE" sz="1100" dirty="0" smtClean="0"/>
          </a:p>
          <a:p>
            <a:pPr marL="457200" indent="-457200"/>
            <a:r>
              <a:rPr lang="fr-BE" sz="2000" dirty="0" smtClean="0"/>
              <a:t>	Les </a:t>
            </a:r>
            <a:r>
              <a:rPr lang="fr-BE" sz="2000" b="1" dirty="0" smtClean="0"/>
              <a:t>affaissements miniers</a:t>
            </a:r>
          </a:p>
          <a:p>
            <a:pPr marL="457200" indent="-457200"/>
            <a:endParaRPr lang="fr-BE" sz="2000" dirty="0" smtClean="0"/>
          </a:p>
          <a:p>
            <a:r>
              <a:rPr lang="fr-BE" sz="2000" dirty="0" smtClean="0">
                <a:solidFill>
                  <a:schemeClr val="tx1">
                    <a:lumMod val="50000"/>
                    <a:lumOff val="50000"/>
                  </a:schemeClr>
                </a:solidFill>
              </a:rPr>
              <a:t>En vertu de l’art.452/24 du CWATUPE (arrêté du 17 décembre 1998)</a:t>
            </a:r>
          </a:p>
          <a:p>
            <a:endParaRPr lang="fr-BE" sz="2000" dirty="0" smtClean="0"/>
          </a:p>
          <a:p>
            <a:pPr marL="457200" indent="-457200"/>
            <a:r>
              <a:rPr lang="fr-BE" sz="2000" dirty="0" smtClean="0"/>
              <a:t>	</a:t>
            </a:r>
            <a:r>
              <a:rPr lang="fr-BE" sz="2000" dirty="0" smtClean="0">
                <a:solidFill>
                  <a:schemeClr val="tx1">
                    <a:lumMod val="50000"/>
                    <a:lumOff val="50000"/>
                  </a:schemeClr>
                </a:solidFill>
              </a:rPr>
              <a:t>Les</a:t>
            </a:r>
            <a:r>
              <a:rPr lang="fr-BE" sz="2000" dirty="0" smtClean="0"/>
              <a:t> </a:t>
            </a:r>
            <a:r>
              <a:rPr lang="fr-BE" sz="2000" b="1" dirty="0" smtClean="0"/>
              <a:t>affaissements dus </a:t>
            </a:r>
            <a:r>
              <a:rPr lang="fr-BE" sz="2000" dirty="0" smtClean="0">
                <a:solidFill>
                  <a:schemeClr val="tx1">
                    <a:lumMod val="50000"/>
                    <a:lumOff val="50000"/>
                  </a:schemeClr>
                </a:solidFill>
              </a:rPr>
              <a:t>à des travaux ou </a:t>
            </a:r>
            <a:r>
              <a:rPr lang="fr-BE" sz="2000" b="1" dirty="0" smtClean="0"/>
              <a:t>ouvrages de mines</a:t>
            </a:r>
            <a:r>
              <a:rPr lang="fr-BE" sz="2000" dirty="0" smtClean="0"/>
              <a:t>, </a:t>
            </a:r>
            <a:r>
              <a:rPr lang="fr-BE" sz="2000" b="1" dirty="0" smtClean="0"/>
              <a:t>minières</a:t>
            </a:r>
            <a:r>
              <a:rPr lang="fr-BE" sz="2000" dirty="0" smtClean="0"/>
              <a:t> </a:t>
            </a:r>
            <a:r>
              <a:rPr lang="fr-BE" sz="2000" dirty="0" smtClean="0">
                <a:solidFill>
                  <a:schemeClr val="tx1">
                    <a:lumMod val="50000"/>
                    <a:lumOff val="50000"/>
                  </a:schemeClr>
                </a:solidFill>
              </a:rPr>
              <a:t>ou cavités et </a:t>
            </a:r>
            <a:r>
              <a:rPr lang="fr-BE" sz="2000" b="1" dirty="0" smtClean="0"/>
              <a:t>carrières souterraines</a:t>
            </a:r>
          </a:p>
        </p:txBody>
      </p:sp>
      <p:sp>
        <p:nvSpPr>
          <p:cNvPr id="13" name="Rectangle 12"/>
          <p:cNvSpPr/>
          <p:nvPr/>
        </p:nvSpPr>
        <p:spPr>
          <a:xfrm>
            <a:off x="539552" y="3140968"/>
            <a:ext cx="2880320" cy="369332"/>
          </a:xfrm>
          <a:prstGeom prst="rect">
            <a:avLst/>
          </a:prstGeom>
        </p:spPr>
        <p:txBody>
          <a:bodyPr wrap="square">
            <a:spAutoFit/>
          </a:bodyPr>
          <a:lstStyle/>
          <a:p>
            <a:r>
              <a:rPr lang="fr-BE" b="1" dirty="0" smtClean="0">
                <a:solidFill>
                  <a:srgbClr val="FF0000"/>
                </a:solidFill>
              </a:rPr>
              <a:t>Déformation possible </a:t>
            </a:r>
            <a:r>
              <a:rPr lang="fr-BE" dirty="0" smtClean="0">
                <a:solidFill>
                  <a:srgbClr val="FF0000"/>
                </a:solidFill>
              </a:rPr>
              <a:t>du sol</a:t>
            </a:r>
          </a:p>
        </p:txBody>
      </p:sp>
      <p:sp>
        <p:nvSpPr>
          <p:cNvPr id="14" name="Ellipse 13"/>
          <p:cNvSpPr/>
          <p:nvPr/>
        </p:nvSpPr>
        <p:spPr>
          <a:xfrm>
            <a:off x="1259632" y="3789040"/>
            <a:ext cx="1224136" cy="1224136"/>
          </a:xfrm>
          <a:prstGeom prst="ellipse">
            <a:avLst/>
          </a:prstGeom>
          <a:gradFill flip="none" rotWithShape="1">
            <a:gsLst>
              <a:gs pos="0">
                <a:srgbClr val="FF0000"/>
              </a:gs>
              <a:gs pos="50000">
                <a:srgbClr val="FF0000">
                  <a:tint val="44500"/>
                  <a:satMod val="160000"/>
                  <a:alpha val="65000"/>
                </a:srgbClr>
              </a:gs>
              <a:gs pos="100000">
                <a:schemeClr val="bg1">
                  <a:alpha val="0"/>
                </a:schemeClr>
              </a:gs>
            </a:gsLst>
            <a:path path="circle">
              <a:fillToRect l="50000" t="50000" r="50000" b="50000"/>
            </a:path>
            <a:tileRect/>
          </a:gra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p:cNvSpPr/>
          <p:nvPr/>
        </p:nvSpPr>
        <p:spPr>
          <a:xfrm>
            <a:off x="1796131" y="4325539"/>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10"/>
          <p:cNvCxnSpPr>
            <a:endCxn id="10" idx="1"/>
          </p:cNvCxnSpPr>
          <p:nvPr/>
        </p:nvCxnSpPr>
        <p:spPr>
          <a:xfrm>
            <a:off x="1919056" y="4395617"/>
            <a:ext cx="895724" cy="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e 20"/>
          <p:cNvGrpSpPr>
            <a:grpSpLocks noChangeAspect="1"/>
          </p:cNvGrpSpPr>
          <p:nvPr/>
        </p:nvGrpSpPr>
        <p:grpSpPr>
          <a:xfrm>
            <a:off x="188492" y="5418000"/>
            <a:ext cx="2079252" cy="1440000"/>
            <a:chOff x="253702" y="-531440"/>
            <a:chExt cx="4677247" cy="3239269"/>
          </a:xfrm>
        </p:grpSpPr>
        <p:pic>
          <p:nvPicPr>
            <p:cNvPr id="22" name="Picture 9" descr="Résultat de recherche d'images pour &quot;logo spw&quot;"/>
            <p:cNvPicPr>
              <a:picLocks noChangeAspect="1" noChangeArrowheads="1"/>
            </p:cNvPicPr>
            <p:nvPr/>
          </p:nvPicPr>
          <p:blipFill>
            <a:blip r:embed="rId5" cstate="print"/>
            <a:srcRect/>
            <a:stretch>
              <a:fillRect/>
            </a:stretch>
          </p:blipFill>
          <p:spPr bwMode="auto">
            <a:xfrm>
              <a:off x="253702" y="261739"/>
              <a:ext cx="3310186" cy="1655093"/>
            </a:xfrm>
            <a:prstGeom prst="rect">
              <a:avLst/>
            </a:prstGeom>
            <a:noFill/>
          </p:spPr>
        </p:pic>
        <p:pic>
          <p:nvPicPr>
            <p:cNvPr id="23" name="Picture 11" descr="Résultat de recherche d'images pour &quot;logo DGO3&quot;"/>
            <p:cNvPicPr>
              <a:picLocks noChangeAspect="1" noChangeArrowheads="1"/>
            </p:cNvPicPr>
            <p:nvPr/>
          </p:nvPicPr>
          <p:blipFill>
            <a:blip r:embed="rId6" cstate="print"/>
            <a:srcRect/>
            <a:stretch>
              <a:fillRect/>
            </a:stretch>
          </p:blipFill>
          <p:spPr bwMode="auto">
            <a:xfrm>
              <a:off x="1691680" y="-531440"/>
              <a:ext cx="3239269" cy="3239269"/>
            </a:xfrm>
            <a:prstGeom prst="rect">
              <a:avLst/>
            </a:prstGeom>
            <a:noFill/>
          </p:spPr>
        </p:pic>
      </p:grpSp>
      <p:sp>
        <p:nvSpPr>
          <p:cNvPr id="18" name="Espace réservé du numéro de diapositive 17"/>
          <p:cNvSpPr>
            <a:spLocks noGrp="1"/>
          </p:cNvSpPr>
          <p:nvPr>
            <p:ph type="sldNum" sz="quarter" idx="12"/>
          </p:nvPr>
        </p:nvSpPr>
        <p:spPr/>
        <p:txBody>
          <a:bodyPr/>
          <a:lstStyle/>
          <a:p>
            <a:fld id="{74EF6541-E2B0-4EFA-A85B-A11FC5D2612C}" type="slidenum">
              <a:rPr lang="fr-BE" smtClean="0"/>
              <a:pPr/>
              <a:t>14</a:t>
            </a:fld>
            <a:endParaRPr lang="fr-BE"/>
          </a:p>
        </p:txBody>
      </p:sp>
      <p:sp>
        <p:nvSpPr>
          <p:cNvPr id="26" name="Rectangle 25"/>
          <p:cNvSpPr/>
          <p:nvPr/>
        </p:nvSpPr>
        <p:spPr>
          <a:xfrm>
            <a:off x="4175448" y="4923498"/>
            <a:ext cx="49685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Égal 27"/>
          <p:cNvSpPr/>
          <p:nvPr/>
        </p:nvSpPr>
        <p:spPr>
          <a:xfrm>
            <a:off x="6228184" y="4995506"/>
            <a:ext cx="540568" cy="554360"/>
          </a:xfrm>
          <a:prstGeom prst="mathEqual">
            <a:avLst/>
          </a:prstGeom>
          <a:solidFill>
            <a:srgbClr val="FF7C8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custDataLst>
      <p:tags r:id="rId1"/>
    </p:custDataLst>
  </p:cSld>
  <p:clrMapOvr>
    <a:masterClrMapping/>
  </p:clrMapOvr>
  <p:transition advTm="467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Moyens d’action de l’Administration</a:t>
            </a:r>
            <a:endParaRPr lang="fr-BE" dirty="0"/>
          </a:p>
        </p:txBody>
      </p:sp>
      <p:sp>
        <p:nvSpPr>
          <p:cNvPr id="3" name="Espace réservé du contenu 2"/>
          <p:cNvSpPr>
            <a:spLocks noGrp="1"/>
          </p:cNvSpPr>
          <p:nvPr>
            <p:ph idx="1"/>
          </p:nvPr>
        </p:nvSpPr>
        <p:spPr/>
        <p:txBody>
          <a:bodyPr/>
          <a:lstStyle/>
          <a:p>
            <a:pPr algn="ctr">
              <a:buNone/>
            </a:pPr>
            <a:r>
              <a:rPr lang="fr-BE" dirty="0" smtClean="0">
                <a:solidFill>
                  <a:schemeClr val="bg1">
                    <a:lumMod val="65000"/>
                  </a:schemeClr>
                </a:solidFill>
              </a:rPr>
              <a:t>Zone de </a:t>
            </a:r>
            <a:r>
              <a:rPr lang="fr-BE" b="1" dirty="0" smtClean="0"/>
              <a:t>contrainte géotechnique majeure</a:t>
            </a:r>
          </a:p>
          <a:p>
            <a:endParaRPr lang="fr-BE" dirty="0"/>
          </a:p>
        </p:txBody>
      </p:sp>
      <p:sp>
        <p:nvSpPr>
          <p:cNvPr id="4" name="Ellipse 3"/>
          <p:cNvSpPr/>
          <p:nvPr/>
        </p:nvSpPr>
        <p:spPr>
          <a:xfrm>
            <a:off x="1259632" y="3789040"/>
            <a:ext cx="1224136" cy="1224136"/>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p:cNvSpPr/>
          <p:nvPr/>
        </p:nvSpPr>
        <p:spPr>
          <a:xfrm>
            <a:off x="1796131" y="4325539"/>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811818" y="5373216"/>
            <a:ext cx="2125967" cy="369332"/>
          </a:xfrm>
          <a:prstGeom prst="rect">
            <a:avLst/>
          </a:prstGeom>
          <a:noFill/>
        </p:spPr>
        <p:txBody>
          <a:bodyPr wrap="none" rtlCol="0">
            <a:spAutoFit/>
          </a:bodyPr>
          <a:lstStyle/>
          <a:p>
            <a:r>
              <a:rPr lang="fr-BE" i="1" dirty="0" smtClean="0"/>
              <a:t>Zone non </a:t>
            </a:r>
            <a:r>
              <a:rPr lang="fr-BE" i="1" dirty="0" err="1" smtClean="0"/>
              <a:t>aedificandi</a:t>
            </a:r>
            <a:endParaRPr lang="fr-BE" i="1" dirty="0" smtClean="0"/>
          </a:p>
        </p:txBody>
      </p:sp>
      <p:cxnSp>
        <p:nvCxnSpPr>
          <p:cNvPr id="7" name="Connecteur droit 6"/>
          <p:cNvCxnSpPr>
            <a:stCxn id="4" idx="4"/>
            <a:endCxn id="6" idx="0"/>
          </p:cNvCxnSpPr>
          <p:nvPr/>
        </p:nvCxnSpPr>
        <p:spPr>
          <a:xfrm>
            <a:off x="1871700" y="5013176"/>
            <a:ext cx="310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814780" y="4211796"/>
            <a:ext cx="1274708" cy="369332"/>
          </a:xfrm>
          <a:prstGeom prst="rect">
            <a:avLst/>
          </a:prstGeom>
          <a:noFill/>
        </p:spPr>
        <p:txBody>
          <a:bodyPr wrap="none" rtlCol="0">
            <a:spAutoFit/>
          </a:bodyPr>
          <a:lstStyle/>
          <a:p>
            <a:r>
              <a:rPr lang="fr-BE" i="1" dirty="0" smtClean="0"/>
              <a:t>Puits visible</a:t>
            </a:r>
          </a:p>
        </p:txBody>
      </p:sp>
      <p:cxnSp>
        <p:nvCxnSpPr>
          <p:cNvPr id="9" name="Connecteur droit 8"/>
          <p:cNvCxnSpPr>
            <a:endCxn id="8" idx="1"/>
          </p:cNvCxnSpPr>
          <p:nvPr/>
        </p:nvCxnSpPr>
        <p:spPr>
          <a:xfrm>
            <a:off x="1919056" y="4395617"/>
            <a:ext cx="895724" cy="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C:\Users\Jean Beaujean\AppData\Local\Microsoft\Windows\Temporary Internet Files\Content.IE5\PRC8MC8P\MC900433883[1].png"/>
          <p:cNvPicPr>
            <a:picLocks noChangeAspect="1" noChangeArrowheads="1"/>
          </p:cNvPicPr>
          <p:nvPr/>
        </p:nvPicPr>
        <p:blipFill>
          <a:blip r:embed="rId4" cstate="print">
            <a:duotone>
              <a:prstClr val="black"/>
              <a:srgbClr val="00B050">
                <a:tint val="45000"/>
                <a:satMod val="400000"/>
              </a:srgbClr>
            </a:duotone>
            <a:extLst>
              <a:ext uri="{28A0092B-C50C-407E-A947-70E740481C1C}">
                <a14:useLocalDpi xmlns:a14="http://schemas.microsoft.com/office/drawing/2010/main" xmlns="" val="0"/>
              </a:ext>
            </a:extLst>
          </a:blip>
          <a:srcRect/>
          <a:stretch>
            <a:fillRect/>
          </a:stretch>
        </p:blipFill>
        <p:spPr bwMode="auto">
          <a:xfrm>
            <a:off x="539552" y="2924944"/>
            <a:ext cx="857256" cy="8572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Connecteur droit 10"/>
          <p:cNvCxnSpPr/>
          <p:nvPr/>
        </p:nvCxnSpPr>
        <p:spPr>
          <a:xfrm flipH="1" flipV="1">
            <a:off x="1475656" y="3717032"/>
            <a:ext cx="288032" cy="36004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1131382" y="3660790"/>
            <a:ext cx="1468800" cy="146880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1780365" y="4325539"/>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899592" y="4756676"/>
            <a:ext cx="1957139" cy="369332"/>
          </a:xfrm>
          <a:prstGeom prst="rect">
            <a:avLst/>
          </a:prstGeom>
          <a:noFill/>
        </p:spPr>
        <p:txBody>
          <a:bodyPr wrap="none" rtlCol="0">
            <a:spAutoFit/>
          </a:bodyPr>
          <a:lstStyle/>
          <a:p>
            <a:r>
              <a:rPr lang="fr-BE" i="1" dirty="0" smtClean="0"/>
              <a:t>Zone de </a:t>
            </a:r>
            <a:r>
              <a:rPr lang="fr-BE" b="1" i="1" dirty="0" smtClean="0"/>
              <a:t>contrainte</a:t>
            </a:r>
          </a:p>
        </p:txBody>
      </p:sp>
      <p:cxnSp>
        <p:nvCxnSpPr>
          <p:cNvPr id="15" name="Connecteur droit 14"/>
          <p:cNvCxnSpPr>
            <a:endCxn id="14" idx="0"/>
          </p:cNvCxnSpPr>
          <p:nvPr/>
        </p:nvCxnSpPr>
        <p:spPr>
          <a:xfrm>
            <a:off x="1871821" y="4585058"/>
            <a:ext cx="6341" cy="171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799014" y="4211796"/>
            <a:ext cx="1274708" cy="369332"/>
          </a:xfrm>
          <a:prstGeom prst="rect">
            <a:avLst/>
          </a:prstGeom>
          <a:noFill/>
        </p:spPr>
        <p:txBody>
          <a:bodyPr wrap="none" rtlCol="0">
            <a:spAutoFit/>
          </a:bodyPr>
          <a:lstStyle/>
          <a:p>
            <a:r>
              <a:rPr lang="fr-BE" i="1" dirty="0" smtClean="0"/>
              <a:t>Puits visible</a:t>
            </a:r>
          </a:p>
        </p:txBody>
      </p:sp>
      <p:cxnSp>
        <p:nvCxnSpPr>
          <p:cNvPr id="17" name="Connecteur droit 16"/>
          <p:cNvCxnSpPr>
            <a:endCxn id="16" idx="1"/>
          </p:cNvCxnSpPr>
          <p:nvPr/>
        </p:nvCxnSpPr>
        <p:spPr>
          <a:xfrm>
            <a:off x="1903290" y="4395617"/>
            <a:ext cx="895724" cy="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descr="C:\Users\Jean Beaujean\AppData\Local\Microsoft\Windows\Temporary Internet Files\Content.IE5\PRC8MC8P\MC900433883[1].png"/>
          <p:cNvPicPr>
            <a:picLocks noChangeAspect="1" noChangeArrowheads="1"/>
          </p:cNvPicPr>
          <p:nvPr/>
        </p:nvPicPr>
        <p:blipFill>
          <a:blip r:embed="rId4" cstate="print">
            <a:duotone>
              <a:prstClr val="black"/>
              <a:srgbClr val="00B050">
                <a:tint val="45000"/>
                <a:satMod val="400000"/>
              </a:srgbClr>
            </a:duotone>
            <a:extLst>
              <a:ext uri="{28A0092B-C50C-407E-A947-70E740481C1C}">
                <a14:useLocalDpi xmlns:a14="http://schemas.microsoft.com/office/drawing/2010/main" xmlns="" val="0"/>
              </a:ext>
            </a:extLst>
          </a:blip>
          <a:srcRect/>
          <a:stretch>
            <a:fillRect/>
          </a:stretch>
        </p:blipFill>
        <p:spPr bwMode="auto">
          <a:xfrm>
            <a:off x="523786" y="2924944"/>
            <a:ext cx="857256" cy="8572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Connecteur droit 18"/>
          <p:cNvCxnSpPr/>
          <p:nvPr/>
        </p:nvCxnSpPr>
        <p:spPr>
          <a:xfrm flipH="1" flipV="1">
            <a:off x="1459890" y="3717032"/>
            <a:ext cx="288032" cy="36004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1369994" y="3892580"/>
            <a:ext cx="979200" cy="97920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p:cNvSpPr/>
          <p:nvPr/>
        </p:nvSpPr>
        <p:spPr>
          <a:xfrm>
            <a:off x="1602596" y="4145280"/>
            <a:ext cx="489600" cy="48960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p:cNvSpPr/>
          <p:nvPr/>
        </p:nvSpPr>
        <p:spPr>
          <a:xfrm>
            <a:off x="1793098" y="4331466"/>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Ellipse 28"/>
          <p:cNvSpPr/>
          <p:nvPr/>
        </p:nvSpPr>
        <p:spPr>
          <a:xfrm>
            <a:off x="1779454" y="4320844"/>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ZoneTexte 29"/>
          <p:cNvSpPr txBox="1"/>
          <p:nvPr/>
        </p:nvSpPr>
        <p:spPr>
          <a:xfrm>
            <a:off x="4283968" y="3212976"/>
            <a:ext cx="1125629" cy="646331"/>
          </a:xfrm>
          <a:prstGeom prst="rect">
            <a:avLst/>
          </a:prstGeom>
          <a:noFill/>
        </p:spPr>
        <p:txBody>
          <a:bodyPr wrap="none" rtlCol="0">
            <a:spAutoFit/>
          </a:bodyPr>
          <a:lstStyle/>
          <a:p>
            <a:r>
              <a:rPr lang="fr-BE" sz="3600" dirty="0" smtClean="0"/>
              <a:t>30 m</a:t>
            </a:r>
            <a:endParaRPr lang="fr-BE" sz="3600" dirty="0"/>
          </a:p>
        </p:txBody>
      </p:sp>
      <p:sp>
        <p:nvSpPr>
          <p:cNvPr id="31" name="ZoneTexte 30"/>
          <p:cNvSpPr txBox="1"/>
          <p:nvPr/>
        </p:nvSpPr>
        <p:spPr>
          <a:xfrm>
            <a:off x="4716016" y="4581128"/>
            <a:ext cx="918841" cy="523220"/>
          </a:xfrm>
          <a:prstGeom prst="rect">
            <a:avLst/>
          </a:prstGeom>
          <a:noFill/>
        </p:spPr>
        <p:txBody>
          <a:bodyPr wrap="none" rtlCol="0">
            <a:spAutoFit/>
          </a:bodyPr>
          <a:lstStyle/>
          <a:p>
            <a:r>
              <a:rPr lang="fr-BE" sz="2800" dirty="0" smtClean="0"/>
              <a:t>20 m</a:t>
            </a:r>
            <a:endParaRPr lang="fr-BE" sz="2800" dirty="0"/>
          </a:p>
        </p:txBody>
      </p:sp>
      <p:sp>
        <p:nvSpPr>
          <p:cNvPr id="32" name="ZoneTexte 31"/>
          <p:cNvSpPr txBox="1"/>
          <p:nvPr/>
        </p:nvSpPr>
        <p:spPr>
          <a:xfrm>
            <a:off x="4835322" y="5744322"/>
            <a:ext cx="707245" cy="400110"/>
          </a:xfrm>
          <a:prstGeom prst="rect">
            <a:avLst/>
          </a:prstGeom>
          <a:noFill/>
        </p:spPr>
        <p:txBody>
          <a:bodyPr wrap="none" rtlCol="0">
            <a:spAutoFit/>
          </a:bodyPr>
          <a:lstStyle/>
          <a:p>
            <a:r>
              <a:rPr lang="fr-BE" sz="2000" dirty="0" smtClean="0"/>
              <a:t>10 m</a:t>
            </a:r>
            <a:endParaRPr lang="fr-BE" sz="2000" dirty="0"/>
          </a:p>
        </p:txBody>
      </p:sp>
      <p:sp>
        <p:nvSpPr>
          <p:cNvPr id="33" name="Rectangle 32"/>
          <p:cNvSpPr/>
          <p:nvPr/>
        </p:nvSpPr>
        <p:spPr>
          <a:xfrm>
            <a:off x="0" y="2492896"/>
            <a:ext cx="4211960"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34" name="ZoneTexte 33"/>
          <p:cNvSpPr txBox="1"/>
          <p:nvPr/>
        </p:nvSpPr>
        <p:spPr>
          <a:xfrm>
            <a:off x="195736" y="3284984"/>
            <a:ext cx="4567597" cy="2308324"/>
          </a:xfrm>
          <a:prstGeom prst="rect">
            <a:avLst/>
          </a:prstGeom>
          <a:noFill/>
        </p:spPr>
        <p:txBody>
          <a:bodyPr wrap="none" rtlCol="0">
            <a:spAutoFit/>
          </a:bodyPr>
          <a:lstStyle/>
          <a:p>
            <a:r>
              <a:rPr lang="fr-BE" sz="2200" dirty="0" smtClean="0"/>
              <a:t>Les dimensions sont fonction: </a:t>
            </a:r>
          </a:p>
          <a:p>
            <a:endParaRPr lang="fr-BE" sz="2000" dirty="0" smtClean="0"/>
          </a:p>
          <a:p>
            <a:pPr marL="342900" indent="-342900"/>
            <a:r>
              <a:rPr lang="fr-BE" sz="2000" dirty="0" smtClean="0"/>
              <a:t>1. Du </a:t>
            </a:r>
            <a:r>
              <a:rPr lang="fr-BE" sz="2000" b="1" dirty="0" smtClean="0"/>
              <a:t>type</a:t>
            </a:r>
            <a:r>
              <a:rPr lang="fr-BE" sz="2000" dirty="0" smtClean="0"/>
              <a:t> de puits</a:t>
            </a:r>
          </a:p>
          <a:p>
            <a:pPr marL="342900" indent="-342900"/>
            <a:endParaRPr lang="fr-BE" sz="2000" dirty="0" smtClean="0"/>
          </a:p>
          <a:p>
            <a:pPr marL="342900" indent="-342900"/>
            <a:r>
              <a:rPr lang="fr-BE" sz="2000" dirty="0" smtClean="0"/>
              <a:t>2. Du contexte géotechnique </a:t>
            </a:r>
            <a:r>
              <a:rPr lang="fr-BE" sz="2000" b="1" dirty="0" smtClean="0"/>
              <a:t>global</a:t>
            </a:r>
          </a:p>
          <a:p>
            <a:pPr marL="342900" indent="-342900"/>
            <a:endParaRPr lang="fr-BE" sz="2000" b="1" dirty="0" smtClean="0"/>
          </a:p>
          <a:p>
            <a:pPr marL="342900" indent="-342900"/>
            <a:r>
              <a:rPr lang="fr-BE" sz="2000" dirty="0" smtClean="0"/>
              <a:t>3. De l’</a:t>
            </a:r>
            <a:r>
              <a:rPr lang="fr-BE" sz="2000" b="1" dirty="0" smtClean="0"/>
              <a:t>imprécision</a:t>
            </a:r>
            <a:r>
              <a:rPr lang="fr-BE" sz="2000" dirty="0" smtClean="0"/>
              <a:t> sur la position du puits</a:t>
            </a:r>
            <a:endParaRPr lang="fr-BE" sz="2000" dirty="0"/>
          </a:p>
        </p:txBody>
      </p:sp>
      <p:grpSp>
        <p:nvGrpSpPr>
          <p:cNvPr id="38" name="Groupe 37"/>
          <p:cNvGrpSpPr>
            <a:grpSpLocks noChangeAspect="1"/>
          </p:cNvGrpSpPr>
          <p:nvPr/>
        </p:nvGrpSpPr>
        <p:grpSpPr>
          <a:xfrm>
            <a:off x="251520" y="5418000"/>
            <a:ext cx="2079252" cy="1440000"/>
            <a:chOff x="253702" y="-531440"/>
            <a:chExt cx="4677247" cy="3239269"/>
          </a:xfrm>
        </p:grpSpPr>
        <p:pic>
          <p:nvPicPr>
            <p:cNvPr id="39" name="Picture 9" descr="Résultat de recherche d'images pour &quot;logo spw&quot;"/>
            <p:cNvPicPr>
              <a:picLocks noChangeAspect="1" noChangeArrowheads="1"/>
            </p:cNvPicPr>
            <p:nvPr/>
          </p:nvPicPr>
          <p:blipFill>
            <a:blip r:embed="rId5" cstate="print"/>
            <a:srcRect/>
            <a:stretch>
              <a:fillRect/>
            </a:stretch>
          </p:blipFill>
          <p:spPr bwMode="auto">
            <a:xfrm>
              <a:off x="253702" y="261739"/>
              <a:ext cx="3310186" cy="1655093"/>
            </a:xfrm>
            <a:prstGeom prst="rect">
              <a:avLst/>
            </a:prstGeom>
            <a:noFill/>
          </p:spPr>
        </p:pic>
        <p:pic>
          <p:nvPicPr>
            <p:cNvPr id="40" name="Picture 11" descr="Résultat de recherche d'images pour &quot;logo DGO3&quot;"/>
            <p:cNvPicPr>
              <a:picLocks noChangeAspect="1" noChangeArrowheads="1"/>
            </p:cNvPicPr>
            <p:nvPr/>
          </p:nvPicPr>
          <p:blipFill>
            <a:blip r:embed="rId6" cstate="print"/>
            <a:srcRect/>
            <a:stretch>
              <a:fillRect/>
            </a:stretch>
          </p:blipFill>
          <p:spPr bwMode="auto">
            <a:xfrm>
              <a:off x="1691680" y="-531440"/>
              <a:ext cx="3239269" cy="3239269"/>
            </a:xfrm>
            <a:prstGeom prst="rect">
              <a:avLst/>
            </a:prstGeom>
            <a:noFill/>
          </p:spPr>
        </p:pic>
      </p:grpSp>
      <p:sp>
        <p:nvSpPr>
          <p:cNvPr id="35" name="Espace réservé du numéro de diapositive 34"/>
          <p:cNvSpPr>
            <a:spLocks noGrp="1"/>
          </p:cNvSpPr>
          <p:nvPr>
            <p:ph type="sldNum" sz="quarter" idx="12"/>
          </p:nvPr>
        </p:nvSpPr>
        <p:spPr/>
        <p:txBody>
          <a:bodyPr/>
          <a:lstStyle/>
          <a:p>
            <a:fld id="{74EF6541-E2B0-4EFA-A85B-A11FC5D2612C}" type="slidenum">
              <a:rPr lang="fr-BE" smtClean="0"/>
              <a:pPr/>
              <a:t>15</a:t>
            </a:fld>
            <a:endParaRPr lang="fr-BE"/>
          </a:p>
        </p:txBody>
      </p:sp>
    </p:spTree>
    <p:custDataLst>
      <p:tags r:id="rId1"/>
    </p:custDataLst>
  </p:cSld>
  <p:clrMapOvr>
    <a:masterClrMapping/>
  </p:clrMapOvr>
  <p:transition advTm="623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0" presetClass="path" presetSubtype="0" accel="50000" decel="50000" fill="hold" grpId="1" nodeType="withEffect">
                                  <p:stCondLst>
                                    <p:cond delay="0"/>
                                  </p:stCondLst>
                                  <p:childTnLst>
                                    <p:animMotion origin="layout" path="M 0 0 L 0.48039 -0.09467 " pathEditMode="relative" ptsTypes="AA">
                                      <p:cBhvr>
                                        <p:cTn id="24" dur="1000" fill="hold"/>
                                        <p:tgtEl>
                                          <p:spTgt spid="1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48039 -0.09467 " pathEditMode="relative" ptsTypes="AA">
                                      <p:cBhvr>
                                        <p:cTn id="26" dur="1000" fill="hold"/>
                                        <p:tgtEl>
                                          <p:spTgt spid="13"/>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48039 -0.09467 " pathEditMode="relative" ptsTypes="AA">
                                      <p:cBhvr>
                                        <p:cTn id="28" dur="1000" fill="hold"/>
                                        <p:tgtEl>
                                          <p:spTgt spid="16"/>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48039 -0.09467 " pathEditMode="relative" ptsTypes="AA">
                                      <p:cBhvr>
                                        <p:cTn id="30" dur="1000" fill="hold"/>
                                        <p:tgtEl>
                                          <p:spTgt spid="17"/>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48039 -0.09467 " pathEditMode="relative" ptsTypes="AA">
                                      <p:cBhvr>
                                        <p:cTn id="32" dur="1000" fill="hold"/>
                                        <p:tgtEl>
                                          <p:spTgt spid="1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48039 -0.09467 " pathEditMode="relative" ptsTypes="AA">
                                      <p:cBhvr>
                                        <p:cTn id="34" dur="1000" fill="hold"/>
                                        <p:tgtEl>
                                          <p:spTgt spid="19"/>
                                        </p:tgtEl>
                                        <p:attrNameLst>
                                          <p:attrName>ppt_x</p:attrName>
                                          <p:attrName>ppt_y</p:attrName>
                                        </p:attrNameLst>
                                      </p:cBhvr>
                                    </p:animMotion>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childTnLst>
                                </p:cTn>
                              </p:par>
                              <p:par>
                                <p:cTn id="41" presetID="0" presetClass="path" presetSubtype="0" accel="50000" decel="50000" fill="hold" grpId="1" nodeType="withEffect">
                                  <p:stCondLst>
                                    <p:cond delay="0"/>
                                  </p:stCondLst>
                                  <p:childTnLst>
                                    <p:animMotion origin="layout" path="M 0 0 L 0.48038 0.09445 " pathEditMode="relative" ptsTypes="AA">
                                      <p:cBhvr>
                                        <p:cTn id="42" dur="1000" fill="hold"/>
                                        <p:tgtEl>
                                          <p:spTgt spid="24"/>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L 0.48038 0.09445 " pathEditMode="relative" ptsTypes="AA">
                                      <p:cBhvr>
                                        <p:cTn id="44" dur="1000" fill="hold"/>
                                        <p:tgtEl>
                                          <p:spTgt spid="28"/>
                                        </p:tgtEl>
                                        <p:attrNameLst>
                                          <p:attrName>ppt_x</p:attrName>
                                          <p:attrName>ppt_y</p:attrName>
                                        </p:attrNameLst>
                                      </p:cBhvr>
                                    </p:animMotion>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childTnLst>
                                </p:cTn>
                              </p:par>
                              <p:par>
                                <p:cTn id="57" presetID="0" presetClass="path" presetSubtype="0" accel="50000" decel="50000" fill="hold" grpId="1" nodeType="withEffect">
                                  <p:stCondLst>
                                    <p:cond delay="0"/>
                                  </p:stCondLst>
                                  <p:childTnLst>
                                    <p:animMotion origin="layout" path="M 0 0 L 0.48038 0.23102 " pathEditMode="relative" ptsTypes="AA">
                                      <p:cBhvr>
                                        <p:cTn id="58" dur="1000" fill="hold"/>
                                        <p:tgtEl>
                                          <p:spTgt spid="14"/>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48038 0.23102 " pathEditMode="relative" ptsTypes="AA">
                                      <p:cBhvr>
                                        <p:cTn id="60" dur="1000" fill="hold"/>
                                        <p:tgtEl>
                                          <p:spTgt spid="15"/>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48038 0.23102 " pathEditMode="relative" ptsTypes="AA">
                                      <p:cBhvr>
                                        <p:cTn id="62" dur="1000" fill="hold"/>
                                        <p:tgtEl>
                                          <p:spTgt spid="26"/>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48038 0.23102 " pathEditMode="relative" ptsTypes="AA">
                                      <p:cBhvr>
                                        <p:cTn id="64" dur="1000" fill="hold"/>
                                        <p:tgtEl>
                                          <p:spTgt spid="29"/>
                                        </p:tgtEl>
                                        <p:attrNameLst>
                                          <p:attrName>ppt_x</p:attrName>
                                          <p:attrName>ppt_y</p:attrName>
                                        </p:attrNameLst>
                                      </p:cBhvr>
                                    </p:animMotion>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p:bldP spid="14" grpId="1"/>
      <p:bldP spid="16" grpId="0"/>
      <p:bldP spid="24" grpId="0" animBg="1"/>
      <p:bldP spid="24" grpId="1" animBg="1"/>
      <p:bldP spid="26" grpId="0" animBg="1"/>
      <p:bldP spid="26" grpId="1" animBg="1"/>
      <p:bldP spid="28" grpId="0" animBg="1"/>
      <p:bldP spid="28" grpId="1" animBg="1"/>
      <p:bldP spid="29" grpId="0" animBg="1"/>
      <p:bldP spid="29" grpId="1" animBg="1"/>
      <p:bldP spid="30" grpId="0"/>
      <p:bldP spid="31" grpId="0"/>
      <p:bldP spid="32" grpId="0"/>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ean Beaujean\AppData\Local\Microsoft\Windows\Temporary Internet Files\Content.IE5\A00225SG\MC90044149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2636912"/>
            <a:ext cx="2016224"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pPr>
              <a:buNone/>
            </a:pPr>
            <a:endParaRPr lang="fr-BE" dirty="0" smtClean="0"/>
          </a:p>
          <a:p>
            <a:pPr>
              <a:buNone/>
            </a:pPr>
            <a:endParaRPr lang="fr-BE" dirty="0" smtClean="0"/>
          </a:p>
          <a:p>
            <a:pPr>
              <a:buNone/>
            </a:pPr>
            <a:endParaRPr lang="fr-BE" dirty="0" smtClean="0"/>
          </a:p>
          <a:p>
            <a:pPr>
              <a:buNone/>
            </a:pPr>
            <a:r>
              <a:rPr lang="fr-BE" dirty="0" smtClean="0"/>
              <a:t>Quels sont les moyens d’action </a:t>
            </a:r>
          </a:p>
          <a:p>
            <a:pPr algn="ctr">
              <a:buNone/>
            </a:pPr>
            <a:r>
              <a:rPr lang="fr-BE" dirty="0" smtClean="0"/>
              <a:t>de l’Administration</a:t>
            </a:r>
            <a:endParaRPr lang="fr-BE" dirty="0"/>
          </a:p>
        </p:txBody>
      </p:sp>
      <p:grpSp>
        <p:nvGrpSpPr>
          <p:cNvPr id="5" name="Groupe 4"/>
          <p:cNvGrpSpPr>
            <a:grpSpLocks noChangeAspect="1"/>
          </p:cNvGrpSpPr>
          <p:nvPr/>
        </p:nvGrpSpPr>
        <p:grpSpPr>
          <a:xfrm>
            <a:off x="116484" y="-171240"/>
            <a:ext cx="2079252" cy="1440000"/>
            <a:chOff x="253702" y="-531440"/>
            <a:chExt cx="4677247" cy="3239269"/>
          </a:xfrm>
        </p:grpSpPr>
        <p:pic>
          <p:nvPicPr>
            <p:cNvPr id="6" name="Picture 9" descr="Résultat de recherche d'images pour &quot;logo spw&quot;"/>
            <p:cNvPicPr>
              <a:picLocks noChangeAspect="1" noChangeArrowheads="1"/>
            </p:cNvPicPr>
            <p:nvPr/>
          </p:nvPicPr>
          <p:blipFill>
            <a:blip r:embed="rId4" cstate="print"/>
            <a:srcRect/>
            <a:stretch>
              <a:fillRect/>
            </a:stretch>
          </p:blipFill>
          <p:spPr bwMode="auto">
            <a:xfrm>
              <a:off x="253702" y="261739"/>
              <a:ext cx="3310186" cy="1655093"/>
            </a:xfrm>
            <a:prstGeom prst="rect">
              <a:avLst/>
            </a:prstGeom>
            <a:noFill/>
          </p:spPr>
        </p:pic>
        <p:pic>
          <p:nvPicPr>
            <p:cNvPr id="7" name="Picture 11" descr="Résultat de recherche d'images pour &quot;logo DGO3&quot;"/>
            <p:cNvPicPr>
              <a:picLocks noChangeAspect="1" noChangeArrowheads="1"/>
            </p:cNvPicPr>
            <p:nvPr/>
          </p:nvPicPr>
          <p:blipFill>
            <a:blip r:embed="rId5" cstate="print"/>
            <a:srcRect/>
            <a:stretch>
              <a:fillRect/>
            </a:stretch>
          </p:blipFill>
          <p:spPr bwMode="auto">
            <a:xfrm>
              <a:off x="1691680" y="-531440"/>
              <a:ext cx="3239269" cy="3239269"/>
            </a:xfrm>
            <a:prstGeom prst="rect">
              <a:avLst/>
            </a:prstGeom>
            <a:noFill/>
          </p:spPr>
        </p:pic>
      </p:grpSp>
      <p:sp>
        <p:nvSpPr>
          <p:cNvPr id="8" name="Espace réservé du numéro de diapositive 7"/>
          <p:cNvSpPr>
            <a:spLocks noGrp="1"/>
          </p:cNvSpPr>
          <p:nvPr>
            <p:ph type="sldNum" sz="quarter" idx="12"/>
          </p:nvPr>
        </p:nvSpPr>
        <p:spPr/>
        <p:txBody>
          <a:bodyPr/>
          <a:lstStyle/>
          <a:p>
            <a:fld id="{74EF6541-E2B0-4EFA-A85B-A11FC5D2612C}" type="slidenum">
              <a:rPr lang="fr-BE" smtClean="0"/>
              <a:pPr/>
              <a:t>16</a:t>
            </a:fld>
            <a:endParaRPr lang="fr-BE"/>
          </a:p>
        </p:txBody>
      </p:sp>
    </p:spTree>
  </p:cSld>
  <p:clrMapOvr>
    <a:masterClrMapping/>
  </p:clrMapOvr>
  <p:transition advTm="308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Moyens d’action de l’Administration</a:t>
            </a:r>
            <a:endParaRPr lang="fr-BE" dirty="0"/>
          </a:p>
        </p:txBody>
      </p:sp>
      <p:sp>
        <p:nvSpPr>
          <p:cNvPr id="3" name="Espace réservé du contenu 2"/>
          <p:cNvSpPr>
            <a:spLocks noGrp="1"/>
          </p:cNvSpPr>
          <p:nvPr>
            <p:ph idx="1"/>
          </p:nvPr>
        </p:nvSpPr>
        <p:spPr/>
        <p:txBody>
          <a:bodyPr/>
          <a:lstStyle/>
          <a:p>
            <a:pPr algn="ctr">
              <a:buNone/>
            </a:pPr>
            <a:r>
              <a:rPr lang="fr-BE" dirty="0" smtClean="0">
                <a:solidFill>
                  <a:schemeClr val="bg1">
                    <a:lumMod val="65000"/>
                  </a:schemeClr>
                </a:solidFill>
              </a:rPr>
              <a:t>Respect d’une </a:t>
            </a:r>
            <a:r>
              <a:rPr lang="fr-BE" b="1" dirty="0" smtClean="0"/>
              <a:t>zone non-</a:t>
            </a:r>
            <a:r>
              <a:rPr lang="fr-BE" b="1" dirty="0" err="1" smtClean="0"/>
              <a:t>aedificandi</a:t>
            </a:r>
            <a:r>
              <a:rPr lang="fr-BE" b="1" dirty="0" smtClean="0"/>
              <a:t>* </a:t>
            </a:r>
            <a:r>
              <a:rPr lang="fr-BE" dirty="0" smtClean="0">
                <a:solidFill>
                  <a:schemeClr val="bg1">
                    <a:lumMod val="65000"/>
                  </a:schemeClr>
                </a:solidFill>
              </a:rPr>
              <a:t>autour des puits de mines et </a:t>
            </a:r>
            <a:r>
              <a:rPr lang="fr-BE" dirty="0" smtClean="0"/>
              <a:t>de conditions particulières</a:t>
            </a:r>
          </a:p>
          <a:p>
            <a:pPr algn="ctr">
              <a:buNone/>
            </a:pPr>
            <a:endParaRPr lang="fr-BE" dirty="0"/>
          </a:p>
        </p:txBody>
      </p:sp>
      <p:sp>
        <p:nvSpPr>
          <p:cNvPr id="4" name="Ellipse 3"/>
          <p:cNvSpPr/>
          <p:nvPr/>
        </p:nvSpPr>
        <p:spPr>
          <a:xfrm>
            <a:off x="1403648" y="3861048"/>
            <a:ext cx="1224136" cy="1224136"/>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p:cNvSpPr/>
          <p:nvPr/>
        </p:nvSpPr>
        <p:spPr>
          <a:xfrm>
            <a:off x="1950684" y="4394132"/>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1038822" y="5373216"/>
            <a:ext cx="1957139" cy="369332"/>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p:txBody>
      </p:sp>
      <p:cxnSp>
        <p:nvCxnSpPr>
          <p:cNvPr id="8" name="Connecteur droit 7"/>
          <p:cNvCxnSpPr>
            <a:stCxn id="4" idx="4"/>
            <a:endCxn id="6" idx="0"/>
          </p:cNvCxnSpPr>
          <p:nvPr/>
        </p:nvCxnSpPr>
        <p:spPr>
          <a:xfrm>
            <a:off x="2015716" y="5085184"/>
            <a:ext cx="167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958796" y="4150821"/>
            <a:ext cx="764953" cy="646331"/>
          </a:xfrm>
          <a:prstGeom prst="rect">
            <a:avLst/>
          </a:prstGeom>
          <a:noFill/>
        </p:spPr>
        <p:txBody>
          <a:bodyPr wrap="none" rtlCol="0">
            <a:spAutoFit/>
          </a:bodyPr>
          <a:lstStyle/>
          <a:p>
            <a:pPr algn="ctr"/>
            <a:r>
              <a:rPr lang="fr-BE" i="1" dirty="0" smtClean="0"/>
              <a:t>Puits </a:t>
            </a:r>
          </a:p>
          <a:p>
            <a:pPr algn="ctr"/>
            <a:r>
              <a:rPr lang="fr-BE" i="1" dirty="0" smtClean="0"/>
              <a:t>visible</a:t>
            </a:r>
          </a:p>
        </p:txBody>
      </p:sp>
      <p:cxnSp>
        <p:nvCxnSpPr>
          <p:cNvPr id="11" name="Connecteur droit 10"/>
          <p:cNvCxnSpPr>
            <a:endCxn id="10" idx="1"/>
          </p:cNvCxnSpPr>
          <p:nvPr/>
        </p:nvCxnSpPr>
        <p:spPr>
          <a:xfrm>
            <a:off x="2084163" y="4469547"/>
            <a:ext cx="874633" cy="4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descr="C:\Users\Jean Beaujean\AppData\Local\Microsoft\Windows\Temporary Internet Files\Content.IE5\PRC8MC8P\MC900433883[1].png"/>
          <p:cNvPicPr>
            <a:picLocks noChangeAspect="1" noChangeArrowheads="1"/>
          </p:cNvPicPr>
          <p:nvPr/>
        </p:nvPicPr>
        <p:blipFill>
          <a:blip r:embed="rId4" cstate="print">
            <a:duotone>
              <a:prstClr val="black"/>
              <a:srgbClr val="00B050">
                <a:tint val="45000"/>
                <a:satMod val="400000"/>
              </a:srgbClr>
            </a:duotone>
            <a:extLst>
              <a:ext uri="{28A0092B-C50C-407E-A947-70E740481C1C}">
                <a14:useLocalDpi xmlns:a14="http://schemas.microsoft.com/office/drawing/2010/main" xmlns="" val="0"/>
              </a:ext>
            </a:extLst>
          </a:blip>
          <a:srcRect/>
          <a:stretch>
            <a:fillRect/>
          </a:stretch>
        </p:blipFill>
        <p:spPr bwMode="auto">
          <a:xfrm>
            <a:off x="683568" y="2996952"/>
            <a:ext cx="857256" cy="8572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Connecteur droit 18"/>
          <p:cNvCxnSpPr/>
          <p:nvPr/>
        </p:nvCxnSpPr>
        <p:spPr>
          <a:xfrm flipH="1" flipV="1">
            <a:off x="1619672" y="3789040"/>
            <a:ext cx="288032" cy="36004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427984" y="2924944"/>
            <a:ext cx="4464496" cy="3370153"/>
          </a:xfrm>
          <a:prstGeom prst="rect">
            <a:avLst/>
          </a:prstGeom>
          <a:noFill/>
        </p:spPr>
        <p:txBody>
          <a:bodyPr wrap="square" rtlCol="0">
            <a:spAutoFit/>
          </a:bodyPr>
          <a:lstStyle/>
          <a:p>
            <a:pPr marL="457200" indent="-457200"/>
            <a:r>
              <a:rPr lang="fr-BE" sz="2800" dirty="0" smtClean="0"/>
              <a:t>Quand? Comment?</a:t>
            </a:r>
          </a:p>
          <a:p>
            <a:pPr marL="457200" indent="-457200"/>
            <a:endParaRPr lang="fr-BE" sz="1200" dirty="0" smtClean="0"/>
          </a:p>
          <a:p>
            <a:pPr marL="457200" indent="-457200"/>
            <a:r>
              <a:rPr lang="fr-BE" sz="2000" dirty="0" smtClean="0"/>
              <a:t>Lors de remises d’avis réglementaires </a:t>
            </a:r>
          </a:p>
          <a:p>
            <a:pPr marL="457200" indent="-457200"/>
            <a:endParaRPr lang="fr-BE" sz="1100" dirty="0" smtClean="0"/>
          </a:p>
          <a:p>
            <a:pPr marL="457200" indent="-457200">
              <a:buFont typeface="+mj-lt"/>
              <a:buAutoNum type="arabicPeriod"/>
            </a:pPr>
            <a:r>
              <a:rPr lang="fr-BE" sz="2000" dirty="0" smtClean="0"/>
              <a:t> </a:t>
            </a:r>
            <a:r>
              <a:rPr lang="fr-BE" sz="2000" b="1" dirty="0" smtClean="0"/>
              <a:t>PS</a:t>
            </a:r>
            <a:r>
              <a:rPr lang="fr-BE" sz="2000" dirty="0" smtClean="0"/>
              <a:t>, </a:t>
            </a:r>
            <a:r>
              <a:rPr lang="fr-BE" sz="2000" b="1" dirty="0" smtClean="0"/>
              <a:t>PAC</a:t>
            </a:r>
            <a:r>
              <a:rPr lang="fr-BE" sz="2000" dirty="0" smtClean="0"/>
              <a:t>, </a:t>
            </a:r>
            <a:r>
              <a:rPr lang="fr-BE" sz="2000" b="1" dirty="0" smtClean="0"/>
              <a:t>ZACC</a:t>
            </a:r>
            <a:r>
              <a:rPr lang="fr-BE" sz="2000" dirty="0" smtClean="0"/>
              <a:t>, </a:t>
            </a:r>
            <a:r>
              <a:rPr lang="fr-BE" sz="2000" b="1" dirty="0" smtClean="0"/>
              <a:t>RUE</a:t>
            </a:r>
            <a:r>
              <a:rPr lang="fr-BE" sz="2000" dirty="0" smtClean="0"/>
              <a:t> ,</a:t>
            </a:r>
            <a:r>
              <a:rPr lang="fr-BE" sz="2000" b="1" dirty="0" smtClean="0"/>
              <a:t>EIE</a:t>
            </a:r>
            <a:r>
              <a:rPr lang="fr-BE" sz="2000" dirty="0" smtClean="0"/>
              <a:t>: ajouts de prescriptions dans les plans  réglementaires</a:t>
            </a:r>
          </a:p>
          <a:p>
            <a:pPr marL="457200" indent="-457200">
              <a:buFont typeface="+mj-lt"/>
              <a:buAutoNum type="arabicPeriod"/>
            </a:pPr>
            <a:endParaRPr lang="fr-BE" sz="1100" dirty="0" smtClean="0"/>
          </a:p>
          <a:p>
            <a:pPr marL="457200" indent="-457200">
              <a:buFont typeface="+mj-lt"/>
              <a:buAutoNum type="arabicPeriod"/>
            </a:pPr>
            <a:r>
              <a:rPr lang="fr-BE" sz="2000" dirty="0" smtClean="0"/>
              <a:t> </a:t>
            </a:r>
            <a:r>
              <a:rPr lang="fr-BE" sz="2000" b="1" dirty="0" smtClean="0"/>
              <a:t>PU</a:t>
            </a:r>
            <a:r>
              <a:rPr lang="fr-BE" sz="2000" dirty="0" smtClean="0"/>
              <a:t>/</a:t>
            </a:r>
            <a:r>
              <a:rPr lang="fr-BE" sz="2000" b="1" dirty="0" smtClean="0"/>
              <a:t>PE</a:t>
            </a:r>
            <a:r>
              <a:rPr lang="fr-BE" sz="2000" dirty="0" smtClean="0"/>
              <a:t> (avis sous conditions) : ajouts de conditions par le biais du permis</a:t>
            </a:r>
          </a:p>
          <a:p>
            <a:pPr marL="457200" indent="-457200">
              <a:buFont typeface="+mj-lt"/>
              <a:buAutoNum type="arabicPeriod"/>
            </a:pPr>
            <a:endParaRPr lang="fr-BE" sz="1100" dirty="0" smtClean="0"/>
          </a:p>
          <a:p>
            <a:pPr marL="457200" indent="-457200">
              <a:buFont typeface="+mj-lt"/>
              <a:buAutoNum type="arabicPeriod"/>
            </a:pPr>
            <a:r>
              <a:rPr lang="fr-BE" sz="2000" dirty="0" smtClean="0"/>
              <a:t>Situation de </a:t>
            </a:r>
            <a:r>
              <a:rPr lang="fr-BE" sz="2000" b="1" dirty="0" smtClean="0">
                <a:solidFill>
                  <a:srgbClr val="FF0000"/>
                </a:solidFill>
              </a:rPr>
              <a:t>danger</a:t>
            </a:r>
          </a:p>
        </p:txBody>
      </p:sp>
      <p:sp>
        <p:nvSpPr>
          <p:cNvPr id="13" name="Espace réservé du numéro de diapositive 12"/>
          <p:cNvSpPr>
            <a:spLocks noGrp="1"/>
          </p:cNvSpPr>
          <p:nvPr>
            <p:ph type="sldNum" sz="quarter" idx="12"/>
          </p:nvPr>
        </p:nvSpPr>
        <p:spPr/>
        <p:txBody>
          <a:bodyPr/>
          <a:lstStyle/>
          <a:p>
            <a:fld id="{74EF6541-E2B0-4EFA-A85B-A11FC5D2612C}" type="slidenum">
              <a:rPr lang="fr-BE" smtClean="0"/>
              <a:pPr/>
              <a:t>17</a:t>
            </a:fld>
            <a:endParaRPr lang="fr-BE"/>
          </a:p>
        </p:txBody>
      </p:sp>
      <p:pic>
        <p:nvPicPr>
          <p:cNvPr id="1026" name="Picture 2"/>
          <p:cNvPicPr>
            <a:picLocks noChangeAspect="1" noChangeArrowheads="1"/>
          </p:cNvPicPr>
          <p:nvPr/>
        </p:nvPicPr>
        <p:blipFill>
          <a:blip r:embed="rId5" cstate="print"/>
          <a:srcRect/>
          <a:stretch>
            <a:fillRect/>
          </a:stretch>
        </p:blipFill>
        <p:spPr bwMode="auto">
          <a:xfrm rot="20242153">
            <a:off x="6458208" y="3118978"/>
            <a:ext cx="1080120" cy="1111888"/>
          </a:xfrm>
          <a:prstGeom prst="rect">
            <a:avLst/>
          </a:prstGeom>
          <a:noFill/>
          <a:ln w="9525">
            <a:noFill/>
            <a:miter lim="800000"/>
            <a:headEnd/>
            <a:tailEnd/>
          </a:ln>
        </p:spPr>
      </p:pic>
      <p:sp>
        <p:nvSpPr>
          <p:cNvPr id="15" name="ZoneTexte 14"/>
          <p:cNvSpPr txBox="1"/>
          <p:nvPr/>
        </p:nvSpPr>
        <p:spPr>
          <a:xfrm>
            <a:off x="5768540" y="4379620"/>
            <a:ext cx="2633157" cy="1569660"/>
          </a:xfrm>
          <a:prstGeom prst="rect">
            <a:avLst/>
          </a:prstGeom>
          <a:noFill/>
        </p:spPr>
        <p:txBody>
          <a:bodyPr wrap="none" rtlCol="0">
            <a:spAutoFit/>
          </a:bodyPr>
          <a:lstStyle/>
          <a:p>
            <a:pPr algn="ctr"/>
            <a:r>
              <a:rPr lang="fr-BE" sz="2400" dirty="0" smtClean="0">
                <a:solidFill>
                  <a:schemeClr val="tx1">
                    <a:lumMod val="50000"/>
                    <a:lumOff val="50000"/>
                  </a:schemeClr>
                </a:solidFill>
              </a:rPr>
              <a:t>Instrument </a:t>
            </a:r>
          </a:p>
          <a:p>
            <a:pPr algn="ctr"/>
            <a:r>
              <a:rPr lang="fr-BE" sz="2400" dirty="0" smtClean="0">
                <a:solidFill>
                  <a:schemeClr val="tx1">
                    <a:lumMod val="50000"/>
                    <a:lumOff val="50000"/>
                  </a:schemeClr>
                </a:solidFill>
              </a:rPr>
              <a:t>de </a:t>
            </a:r>
            <a:r>
              <a:rPr lang="fr-BE" sz="2400" b="1" dirty="0" smtClean="0"/>
              <a:t>conception </a:t>
            </a:r>
          </a:p>
          <a:p>
            <a:pPr algn="ctr"/>
            <a:r>
              <a:rPr lang="fr-BE" sz="2400" dirty="0" smtClean="0">
                <a:solidFill>
                  <a:schemeClr val="tx1">
                    <a:lumMod val="50000"/>
                    <a:lumOff val="50000"/>
                  </a:schemeClr>
                </a:solidFill>
              </a:rPr>
              <a:t>de </a:t>
            </a:r>
            <a:r>
              <a:rPr lang="fr-BE" sz="2400" b="1" dirty="0" smtClean="0"/>
              <a:t>l’aménagement </a:t>
            </a:r>
          </a:p>
          <a:p>
            <a:pPr algn="ctr"/>
            <a:r>
              <a:rPr lang="fr-BE" sz="2400" dirty="0" smtClean="0">
                <a:solidFill>
                  <a:schemeClr val="tx1">
                    <a:lumMod val="50000"/>
                    <a:lumOff val="50000"/>
                  </a:schemeClr>
                </a:solidFill>
              </a:rPr>
              <a:t>du </a:t>
            </a:r>
            <a:r>
              <a:rPr lang="fr-BE" sz="2400" b="1" dirty="0" smtClean="0"/>
              <a:t>territoire</a:t>
            </a:r>
            <a:r>
              <a:rPr lang="fr-BE" sz="2400" dirty="0" smtClean="0">
                <a:solidFill>
                  <a:schemeClr val="tx1">
                    <a:lumMod val="50000"/>
                    <a:lumOff val="50000"/>
                  </a:schemeClr>
                </a:solidFill>
              </a:rPr>
              <a:t> wallon</a:t>
            </a:r>
            <a:endParaRPr lang="fr-BE" sz="2400" dirty="0">
              <a:solidFill>
                <a:schemeClr val="tx1">
                  <a:lumMod val="50000"/>
                  <a:lumOff val="50000"/>
                </a:schemeClr>
              </a:solidFill>
            </a:endParaRPr>
          </a:p>
        </p:txBody>
      </p:sp>
      <p:sp>
        <p:nvSpPr>
          <p:cNvPr id="22" name="Arc 21"/>
          <p:cNvSpPr/>
          <p:nvPr/>
        </p:nvSpPr>
        <p:spPr>
          <a:xfrm>
            <a:off x="2771800" y="3789040"/>
            <a:ext cx="4608512" cy="1800200"/>
          </a:xfrm>
          <a:prstGeom prst="arc">
            <a:avLst>
              <a:gd name="adj1" fmla="val 12062736"/>
              <a:gd name="adj2" fmla="val 18983958"/>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1" name="ZoneTexte 20"/>
          <p:cNvSpPr txBox="1"/>
          <p:nvPr/>
        </p:nvSpPr>
        <p:spPr>
          <a:xfrm>
            <a:off x="4210274" y="3471418"/>
            <a:ext cx="1063112" cy="584775"/>
          </a:xfrm>
          <a:prstGeom prst="rect">
            <a:avLst/>
          </a:prstGeom>
          <a:solidFill>
            <a:schemeClr val="bg1"/>
          </a:solidFill>
        </p:spPr>
        <p:txBody>
          <a:bodyPr wrap="none" rtlCol="0">
            <a:spAutoFit/>
          </a:bodyPr>
          <a:lstStyle/>
          <a:p>
            <a:r>
              <a:rPr lang="fr-BE" sz="3200" dirty="0" smtClean="0">
                <a:solidFill>
                  <a:srgbClr val="C00000"/>
                </a:solidFill>
              </a:rPr>
              <a:t>Lien?</a:t>
            </a:r>
            <a:endParaRPr lang="fr-BE" sz="3200" dirty="0">
              <a:solidFill>
                <a:srgbClr val="C00000"/>
              </a:solidFill>
            </a:endParaRPr>
          </a:p>
        </p:txBody>
      </p:sp>
      <p:grpSp>
        <p:nvGrpSpPr>
          <p:cNvPr id="24" name="Groupe 23"/>
          <p:cNvGrpSpPr>
            <a:grpSpLocks noChangeAspect="1"/>
          </p:cNvGrpSpPr>
          <p:nvPr/>
        </p:nvGrpSpPr>
        <p:grpSpPr>
          <a:xfrm>
            <a:off x="251520" y="5418000"/>
            <a:ext cx="2079252" cy="1440000"/>
            <a:chOff x="253702" y="-531440"/>
            <a:chExt cx="4677247" cy="3239269"/>
          </a:xfrm>
        </p:grpSpPr>
        <p:pic>
          <p:nvPicPr>
            <p:cNvPr id="25" name="Picture 9" descr="Résultat de recherche d'images pour &quot;logo spw&quot;"/>
            <p:cNvPicPr>
              <a:picLocks noChangeAspect="1" noChangeArrowheads="1"/>
            </p:cNvPicPr>
            <p:nvPr/>
          </p:nvPicPr>
          <p:blipFill>
            <a:blip r:embed="rId6" cstate="print"/>
            <a:srcRect/>
            <a:stretch>
              <a:fillRect/>
            </a:stretch>
          </p:blipFill>
          <p:spPr bwMode="auto">
            <a:xfrm>
              <a:off x="253702" y="261739"/>
              <a:ext cx="3310186" cy="1655093"/>
            </a:xfrm>
            <a:prstGeom prst="rect">
              <a:avLst/>
            </a:prstGeom>
            <a:noFill/>
          </p:spPr>
        </p:pic>
        <p:pic>
          <p:nvPicPr>
            <p:cNvPr id="26" name="Picture 11" descr="Résultat de recherche d'images pour &quot;logo DGO3&quot;"/>
            <p:cNvPicPr>
              <a:picLocks noChangeAspect="1" noChangeArrowheads="1"/>
            </p:cNvPicPr>
            <p:nvPr/>
          </p:nvPicPr>
          <p:blipFill>
            <a:blip r:embed="rId7" cstate="print"/>
            <a:srcRect/>
            <a:stretch>
              <a:fillRect/>
            </a:stretch>
          </p:blipFill>
          <p:spPr bwMode="auto">
            <a:xfrm>
              <a:off x="1691680" y="-531440"/>
              <a:ext cx="3239269" cy="3239269"/>
            </a:xfrm>
            <a:prstGeom prst="rect">
              <a:avLst/>
            </a:prstGeom>
            <a:noFill/>
          </p:spPr>
        </p:pic>
      </p:grpSp>
    </p:spTree>
    <p:custDataLst>
      <p:tags r:id="rId1"/>
    </p:custDataLst>
  </p:cSld>
  <p:clrMapOvr>
    <a:masterClrMapping/>
  </p:clrMapOvr>
  <p:transition advTm="989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22"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e 134"/>
          <p:cNvGrpSpPr/>
          <p:nvPr/>
        </p:nvGrpSpPr>
        <p:grpSpPr>
          <a:xfrm>
            <a:off x="1115616" y="2276872"/>
            <a:ext cx="1224136" cy="1274176"/>
            <a:chOff x="2835897" y="6106998"/>
            <a:chExt cx="780067" cy="842128"/>
          </a:xfrm>
        </p:grpSpPr>
        <p:pic>
          <p:nvPicPr>
            <p:cNvPr id="1028" name="Picture 4" descr="C:\Program Files (x86)\Microsoft Office\MEDIA\CAGCAT10\j0222021.wmf"/>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2915816" y="6161192"/>
              <a:ext cx="694333" cy="696808"/>
            </a:xfrm>
            <a:prstGeom prst="rect">
              <a:avLst/>
            </a:prstGeom>
            <a:noFill/>
          </p:spPr>
        </p:pic>
        <p:sp>
          <p:nvSpPr>
            <p:cNvPr id="134" name="Forme libre 133"/>
            <p:cNvSpPr/>
            <p:nvPr/>
          </p:nvSpPr>
          <p:spPr>
            <a:xfrm>
              <a:off x="2835897" y="6106998"/>
              <a:ext cx="780067" cy="842128"/>
            </a:xfrm>
            <a:custGeom>
              <a:avLst/>
              <a:gdLst>
                <a:gd name="connsiteX0" fmla="*/ 755715 w 780067"/>
                <a:gd name="connsiteY0" fmla="*/ 241955 h 842128"/>
                <a:gd name="connsiteX1" fmla="*/ 604887 w 780067"/>
                <a:gd name="connsiteY1" fmla="*/ 190107 h 842128"/>
                <a:gd name="connsiteX2" fmla="*/ 477625 w 780067"/>
                <a:gd name="connsiteY2" fmla="*/ 194821 h 842128"/>
                <a:gd name="connsiteX3" fmla="*/ 378643 w 780067"/>
                <a:gd name="connsiteY3" fmla="*/ 260808 h 842128"/>
                <a:gd name="connsiteX4" fmla="*/ 326796 w 780067"/>
                <a:gd name="connsiteY4" fmla="*/ 402210 h 842128"/>
                <a:gd name="connsiteX5" fmla="*/ 345649 w 780067"/>
                <a:gd name="connsiteY5" fmla="*/ 534186 h 842128"/>
                <a:gd name="connsiteX6" fmla="*/ 444631 w 780067"/>
                <a:gd name="connsiteY6" fmla="*/ 628454 h 842128"/>
                <a:gd name="connsiteX7" fmla="*/ 571893 w 780067"/>
                <a:gd name="connsiteY7" fmla="*/ 656734 h 842128"/>
                <a:gd name="connsiteX8" fmla="*/ 670874 w 780067"/>
                <a:gd name="connsiteY8" fmla="*/ 670874 h 842128"/>
                <a:gd name="connsiteX9" fmla="*/ 510618 w 780067"/>
                <a:gd name="connsiteY9" fmla="*/ 812276 h 842128"/>
                <a:gd name="connsiteX10" fmla="*/ 34565 w 780067"/>
                <a:gd name="connsiteY10" fmla="*/ 491765 h 842128"/>
                <a:gd name="connsiteX11" fmla="*/ 303229 w 780067"/>
                <a:gd name="connsiteY11" fmla="*/ 161827 h 842128"/>
                <a:gd name="connsiteX12" fmla="*/ 680301 w 780067"/>
                <a:gd name="connsiteY12" fmla="*/ 6284 h 842128"/>
                <a:gd name="connsiteX13" fmla="*/ 751002 w 780067"/>
                <a:gd name="connsiteY13" fmla="*/ 124120 h 842128"/>
                <a:gd name="connsiteX14" fmla="*/ 755715 w 780067"/>
                <a:gd name="connsiteY14" fmla="*/ 241955 h 8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0067" h="842128">
                  <a:moveTo>
                    <a:pt x="755715" y="241955"/>
                  </a:moveTo>
                  <a:cubicBezTo>
                    <a:pt x="731363" y="252953"/>
                    <a:pt x="651235" y="197963"/>
                    <a:pt x="604887" y="190107"/>
                  </a:cubicBezTo>
                  <a:cubicBezTo>
                    <a:pt x="558539" y="182251"/>
                    <a:pt x="515332" y="183038"/>
                    <a:pt x="477625" y="194821"/>
                  </a:cubicBezTo>
                  <a:cubicBezTo>
                    <a:pt x="439918" y="206604"/>
                    <a:pt x="403781" y="226243"/>
                    <a:pt x="378643" y="260808"/>
                  </a:cubicBezTo>
                  <a:cubicBezTo>
                    <a:pt x="353505" y="295373"/>
                    <a:pt x="332295" y="356647"/>
                    <a:pt x="326796" y="402210"/>
                  </a:cubicBezTo>
                  <a:cubicBezTo>
                    <a:pt x="321297" y="447773"/>
                    <a:pt x="326010" y="496479"/>
                    <a:pt x="345649" y="534186"/>
                  </a:cubicBezTo>
                  <a:cubicBezTo>
                    <a:pt x="365288" y="571893"/>
                    <a:pt x="406924" y="608029"/>
                    <a:pt x="444631" y="628454"/>
                  </a:cubicBezTo>
                  <a:cubicBezTo>
                    <a:pt x="482338" y="648879"/>
                    <a:pt x="534186" y="649664"/>
                    <a:pt x="571893" y="656734"/>
                  </a:cubicBezTo>
                  <a:cubicBezTo>
                    <a:pt x="609600" y="663804"/>
                    <a:pt x="681086" y="644950"/>
                    <a:pt x="670874" y="670874"/>
                  </a:cubicBezTo>
                  <a:cubicBezTo>
                    <a:pt x="660662" y="696798"/>
                    <a:pt x="616670" y="842128"/>
                    <a:pt x="510618" y="812276"/>
                  </a:cubicBezTo>
                  <a:cubicBezTo>
                    <a:pt x="404567" y="782425"/>
                    <a:pt x="69130" y="600173"/>
                    <a:pt x="34565" y="491765"/>
                  </a:cubicBezTo>
                  <a:cubicBezTo>
                    <a:pt x="0" y="383357"/>
                    <a:pt x="195606" y="242741"/>
                    <a:pt x="303229" y="161827"/>
                  </a:cubicBezTo>
                  <a:cubicBezTo>
                    <a:pt x="410852" y="80913"/>
                    <a:pt x="605672" y="12568"/>
                    <a:pt x="680301" y="6284"/>
                  </a:cubicBezTo>
                  <a:cubicBezTo>
                    <a:pt x="754930" y="0"/>
                    <a:pt x="736862" y="84842"/>
                    <a:pt x="751002" y="124120"/>
                  </a:cubicBezTo>
                  <a:cubicBezTo>
                    <a:pt x="765142" y="163398"/>
                    <a:pt x="780067" y="230957"/>
                    <a:pt x="755715" y="2419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0" name="ZoneTexte 19"/>
          <p:cNvSpPr txBox="1"/>
          <p:nvPr/>
        </p:nvSpPr>
        <p:spPr>
          <a:xfrm>
            <a:off x="4427984" y="2564904"/>
            <a:ext cx="4464496" cy="2862322"/>
          </a:xfrm>
          <a:prstGeom prst="rect">
            <a:avLst/>
          </a:prstGeom>
          <a:noFill/>
        </p:spPr>
        <p:txBody>
          <a:bodyPr wrap="square" rtlCol="0">
            <a:spAutoFit/>
          </a:bodyPr>
          <a:lstStyle/>
          <a:p>
            <a:pPr marL="457200" indent="-457200"/>
            <a:r>
              <a:rPr lang="fr-BE" sz="2800" dirty="0" smtClean="0"/>
              <a:t>Puits avec ADP</a:t>
            </a:r>
          </a:p>
          <a:p>
            <a:pPr marL="457200" indent="-457200"/>
            <a:endParaRPr lang="fr-BE" sz="1200" dirty="0" smtClean="0"/>
          </a:p>
          <a:p>
            <a:r>
              <a:rPr lang="fr-BE" sz="2000" dirty="0" smtClean="0"/>
              <a:t>Avis du Conseil des Mines 1</a:t>
            </a:r>
            <a:r>
              <a:rPr lang="fr-BE" sz="2000" baseline="30000" dirty="0" smtClean="0"/>
              <a:t>er</a:t>
            </a:r>
            <a:r>
              <a:rPr lang="fr-BE" sz="2000" dirty="0" smtClean="0"/>
              <a:t> octobre 1935</a:t>
            </a:r>
          </a:p>
          <a:p>
            <a:endParaRPr lang="fr-BE" sz="2000" dirty="0" smtClean="0"/>
          </a:p>
          <a:p>
            <a:r>
              <a:rPr lang="fr-BE" sz="2800" dirty="0" smtClean="0"/>
              <a:t>Puits sans ADP sécurisé</a:t>
            </a:r>
          </a:p>
          <a:p>
            <a:endParaRPr lang="fr-BE" sz="1200" dirty="0" smtClean="0"/>
          </a:p>
          <a:p>
            <a:r>
              <a:rPr lang="fr-BE" sz="2000" dirty="0" smtClean="0"/>
              <a:t>Acte de retrait de concession minière</a:t>
            </a:r>
          </a:p>
          <a:p>
            <a:endParaRPr lang="fr-BE" sz="2000" dirty="0" smtClean="0"/>
          </a:p>
        </p:txBody>
      </p:sp>
      <p:sp>
        <p:nvSpPr>
          <p:cNvPr id="132" name="Rectangle 131"/>
          <p:cNvSpPr/>
          <p:nvPr/>
        </p:nvSpPr>
        <p:spPr>
          <a:xfrm>
            <a:off x="4499992" y="5085184"/>
            <a:ext cx="4248472"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29" name="Groupe 128"/>
          <p:cNvGrpSpPr/>
          <p:nvPr/>
        </p:nvGrpSpPr>
        <p:grpSpPr>
          <a:xfrm>
            <a:off x="189540" y="3869505"/>
            <a:ext cx="205996" cy="279575"/>
            <a:chOff x="189540" y="3869505"/>
            <a:chExt cx="205996" cy="279575"/>
          </a:xfrm>
        </p:grpSpPr>
        <p:sp>
          <p:nvSpPr>
            <p:cNvPr id="127" name="Rectangle 126"/>
            <p:cNvSpPr/>
            <p:nvPr/>
          </p:nvSpPr>
          <p:spPr>
            <a:xfrm>
              <a:off x="251520" y="4005064"/>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8" name="Forme libre 127"/>
            <p:cNvSpPr/>
            <p:nvPr/>
          </p:nvSpPr>
          <p:spPr>
            <a:xfrm rot="19788766">
              <a:off x="189540" y="3869505"/>
              <a:ext cx="162120" cy="139133"/>
            </a:xfrm>
            <a:custGeom>
              <a:avLst/>
              <a:gdLst>
                <a:gd name="connsiteX0" fmla="*/ 0 w 162120"/>
                <a:gd name="connsiteY0" fmla="*/ 0 h 139133"/>
                <a:gd name="connsiteX1" fmla="*/ 162120 w 162120"/>
                <a:gd name="connsiteY1" fmla="*/ 0 h 139133"/>
                <a:gd name="connsiteX2" fmla="*/ 162120 w 162120"/>
                <a:gd name="connsiteY2" fmla="*/ 139133 h 139133"/>
                <a:gd name="connsiteX3" fmla="*/ 0 w 162120"/>
                <a:gd name="connsiteY3" fmla="*/ 139133 h 139133"/>
                <a:gd name="connsiteX4" fmla="*/ 0 w 162120"/>
                <a:gd name="connsiteY4" fmla="*/ 0 h 139133"/>
                <a:gd name="connsiteX0" fmla="*/ 0 w 162120"/>
                <a:gd name="connsiteY0" fmla="*/ 0 h 139133"/>
                <a:gd name="connsiteX1" fmla="*/ 162120 w 162120"/>
                <a:gd name="connsiteY1" fmla="*/ 0 h 139133"/>
                <a:gd name="connsiteX2" fmla="*/ 162120 w 162120"/>
                <a:gd name="connsiteY2" fmla="*/ 139133 h 139133"/>
                <a:gd name="connsiteX3" fmla="*/ 30817 w 162120"/>
                <a:gd name="connsiteY3" fmla="*/ 90230 h 139133"/>
                <a:gd name="connsiteX4" fmla="*/ 0 w 162120"/>
                <a:gd name="connsiteY4" fmla="*/ 0 h 13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20" h="139133">
                  <a:moveTo>
                    <a:pt x="0" y="0"/>
                  </a:moveTo>
                  <a:lnTo>
                    <a:pt x="162120" y="0"/>
                  </a:lnTo>
                  <a:lnTo>
                    <a:pt x="162120" y="139133"/>
                  </a:lnTo>
                  <a:lnTo>
                    <a:pt x="30817" y="9023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13" name="Groupe 78"/>
          <p:cNvGrpSpPr/>
          <p:nvPr/>
        </p:nvGrpSpPr>
        <p:grpSpPr>
          <a:xfrm>
            <a:off x="395536" y="3212976"/>
            <a:ext cx="648071" cy="216024"/>
            <a:chOff x="2915816" y="4869160"/>
            <a:chExt cx="883879" cy="288032"/>
          </a:xfrm>
        </p:grpSpPr>
        <p:grpSp>
          <p:nvGrpSpPr>
            <p:cNvPr id="114" name="Groupe 70"/>
            <p:cNvGrpSpPr/>
            <p:nvPr/>
          </p:nvGrpSpPr>
          <p:grpSpPr>
            <a:xfrm>
              <a:off x="2915816" y="4869160"/>
              <a:ext cx="288032" cy="288032"/>
              <a:chOff x="3131840" y="5013176"/>
              <a:chExt cx="432048" cy="432048"/>
            </a:xfrm>
          </p:grpSpPr>
          <p:sp>
            <p:nvSpPr>
              <p:cNvPr id="121" name="Rectangle 120"/>
              <p:cNvSpPr/>
              <p:nvPr/>
            </p:nvSpPr>
            <p:spPr>
              <a:xfrm>
                <a:off x="3131840" y="5229200"/>
                <a:ext cx="43204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 name="Rectangle 121"/>
              <p:cNvSpPr/>
              <p:nvPr/>
            </p:nvSpPr>
            <p:spPr>
              <a:xfrm>
                <a:off x="3203848" y="5085184"/>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3" name="Rectangle 122"/>
              <p:cNvSpPr/>
              <p:nvPr/>
            </p:nvSpPr>
            <p:spPr>
              <a:xfrm>
                <a:off x="3347864" y="5157192"/>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4" name="Rectangle 123"/>
              <p:cNvSpPr/>
              <p:nvPr/>
            </p:nvSpPr>
            <p:spPr>
              <a:xfrm>
                <a:off x="3275856" y="5013176"/>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15" name="Groupe 77"/>
            <p:cNvGrpSpPr/>
            <p:nvPr/>
          </p:nvGrpSpPr>
          <p:grpSpPr>
            <a:xfrm>
              <a:off x="3275856" y="4869160"/>
              <a:ext cx="523839" cy="288032"/>
              <a:chOff x="3347864" y="5445224"/>
              <a:chExt cx="523839" cy="288032"/>
            </a:xfrm>
          </p:grpSpPr>
          <p:sp>
            <p:nvSpPr>
              <p:cNvPr id="116" name="Rectangle 115"/>
              <p:cNvSpPr/>
              <p:nvPr/>
            </p:nvSpPr>
            <p:spPr>
              <a:xfrm>
                <a:off x="3347864" y="5445224"/>
                <a:ext cx="360040"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7" name="Forme libre 116"/>
              <p:cNvSpPr/>
              <p:nvPr/>
            </p:nvSpPr>
            <p:spPr>
              <a:xfrm>
                <a:off x="3711126" y="5508703"/>
                <a:ext cx="160577" cy="151657"/>
              </a:xfrm>
              <a:custGeom>
                <a:avLst/>
                <a:gdLst>
                  <a:gd name="connsiteX0" fmla="*/ 0 w 160577"/>
                  <a:gd name="connsiteY0" fmla="*/ 0 h 151657"/>
                  <a:gd name="connsiteX1" fmla="*/ 71368 w 160577"/>
                  <a:gd name="connsiteY1" fmla="*/ 0 h 151657"/>
                  <a:gd name="connsiteX2" fmla="*/ 160577 w 160577"/>
                  <a:gd name="connsiteY2" fmla="*/ 80289 h 151657"/>
                  <a:gd name="connsiteX3" fmla="*/ 160577 w 160577"/>
                  <a:gd name="connsiteY3" fmla="*/ 151657 h 151657"/>
                  <a:gd name="connsiteX4" fmla="*/ 4460 w 160577"/>
                  <a:gd name="connsiteY4" fmla="*/ 151657 h 151657"/>
                  <a:gd name="connsiteX5" fmla="*/ 0 w 160577"/>
                  <a:gd name="connsiteY5" fmla="*/ 0 h 1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77" h="151657">
                    <a:moveTo>
                      <a:pt x="0" y="0"/>
                    </a:moveTo>
                    <a:lnTo>
                      <a:pt x="71368" y="0"/>
                    </a:lnTo>
                    <a:lnTo>
                      <a:pt x="160577" y="80289"/>
                    </a:lnTo>
                    <a:lnTo>
                      <a:pt x="160577" y="151657"/>
                    </a:lnTo>
                    <a:lnTo>
                      <a:pt x="4460" y="151657"/>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8" name="Bouée 117"/>
              <p:cNvSpPr/>
              <p:nvPr/>
            </p:nvSpPr>
            <p:spPr>
              <a:xfrm>
                <a:off x="3347864" y="5661248"/>
                <a:ext cx="72008" cy="72008"/>
              </a:xfrm>
              <a:prstGeom prst="donut">
                <a:avLst>
                  <a:gd name="adj" fmla="val 121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19" name="Bouée 118"/>
              <p:cNvSpPr/>
              <p:nvPr/>
            </p:nvSpPr>
            <p:spPr>
              <a:xfrm>
                <a:off x="3419872" y="5661248"/>
                <a:ext cx="72008" cy="72008"/>
              </a:xfrm>
              <a:prstGeom prst="donut">
                <a:avLst>
                  <a:gd name="adj" fmla="val 121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20" name="Bouée 119"/>
              <p:cNvSpPr/>
              <p:nvPr/>
            </p:nvSpPr>
            <p:spPr>
              <a:xfrm>
                <a:off x="3779912" y="5661248"/>
                <a:ext cx="72008" cy="72008"/>
              </a:xfrm>
              <a:prstGeom prst="donut">
                <a:avLst>
                  <a:gd name="adj" fmla="val 121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grpSp>
      <p:sp>
        <p:nvSpPr>
          <p:cNvPr id="2" name="Titre 1"/>
          <p:cNvSpPr>
            <a:spLocks noGrp="1"/>
          </p:cNvSpPr>
          <p:nvPr>
            <p:ph type="title"/>
          </p:nvPr>
        </p:nvSpPr>
        <p:spPr/>
        <p:txBody>
          <a:bodyPr>
            <a:normAutofit fontScale="90000"/>
          </a:bodyPr>
          <a:lstStyle/>
          <a:p>
            <a:r>
              <a:rPr lang="fr-BE" dirty="0" smtClean="0"/>
              <a:t>Moyens d’action de l’Administration</a:t>
            </a:r>
            <a:endParaRPr lang="fr-BE" dirty="0"/>
          </a:p>
        </p:txBody>
      </p:sp>
      <p:sp>
        <p:nvSpPr>
          <p:cNvPr id="3" name="Espace réservé du contenu 2"/>
          <p:cNvSpPr>
            <a:spLocks noGrp="1"/>
          </p:cNvSpPr>
          <p:nvPr>
            <p:ph idx="1"/>
          </p:nvPr>
        </p:nvSpPr>
        <p:spPr/>
        <p:txBody>
          <a:bodyPr/>
          <a:lstStyle/>
          <a:p>
            <a:pPr algn="ctr">
              <a:buNone/>
            </a:pPr>
            <a:r>
              <a:rPr lang="fr-BE" dirty="0" smtClean="0">
                <a:solidFill>
                  <a:schemeClr val="bg1">
                    <a:lumMod val="65000"/>
                  </a:schemeClr>
                </a:solidFill>
              </a:rPr>
              <a:t>Les </a:t>
            </a:r>
            <a:r>
              <a:rPr lang="fr-BE" b="1" dirty="0" smtClean="0"/>
              <a:t>conditions </a:t>
            </a:r>
            <a:r>
              <a:rPr lang="fr-BE" dirty="0" smtClean="0">
                <a:solidFill>
                  <a:schemeClr val="bg1">
                    <a:lumMod val="65000"/>
                  </a:schemeClr>
                </a:solidFill>
              </a:rPr>
              <a:t>sur tête de puits</a:t>
            </a:r>
            <a:endParaRPr lang="fr-BE" dirty="0" smtClean="0"/>
          </a:p>
          <a:p>
            <a:pPr algn="ctr">
              <a:buNone/>
            </a:pPr>
            <a:endParaRPr lang="fr-BE" dirty="0"/>
          </a:p>
        </p:txBody>
      </p:sp>
      <p:sp>
        <p:nvSpPr>
          <p:cNvPr id="4" name="Ellipse 3"/>
          <p:cNvSpPr/>
          <p:nvPr/>
        </p:nvSpPr>
        <p:spPr>
          <a:xfrm>
            <a:off x="1259632" y="3789040"/>
            <a:ext cx="1224136" cy="1224136"/>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786736" y="5301208"/>
            <a:ext cx="2165721" cy="646331"/>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a:p>
            <a:r>
              <a:rPr lang="fr-BE" i="1" dirty="0" smtClean="0"/>
              <a:t>Zone </a:t>
            </a:r>
            <a:r>
              <a:rPr lang="fr-BE" b="1" i="1" dirty="0" smtClean="0">
                <a:solidFill>
                  <a:srgbClr val="55CF8F"/>
                </a:solidFill>
              </a:rPr>
              <a:t>non </a:t>
            </a:r>
            <a:r>
              <a:rPr lang="fr-BE" b="1" i="1" dirty="0" err="1" smtClean="0">
                <a:solidFill>
                  <a:srgbClr val="55CF8F"/>
                </a:solidFill>
              </a:rPr>
              <a:t>aedificandi</a:t>
            </a:r>
            <a:endParaRPr lang="fr-BE" b="1" i="1" dirty="0" smtClean="0">
              <a:solidFill>
                <a:srgbClr val="55CF8F"/>
              </a:solidFill>
            </a:endParaRPr>
          </a:p>
        </p:txBody>
      </p:sp>
      <p:sp>
        <p:nvSpPr>
          <p:cNvPr id="10" name="ZoneTexte 9"/>
          <p:cNvSpPr txBox="1"/>
          <p:nvPr/>
        </p:nvSpPr>
        <p:spPr>
          <a:xfrm>
            <a:off x="2814780" y="4211796"/>
            <a:ext cx="1274708" cy="677108"/>
          </a:xfrm>
          <a:prstGeom prst="rect">
            <a:avLst/>
          </a:prstGeom>
          <a:noFill/>
        </p:spPr>
        <p:txBody>
          <a:bodyPr wrap="none" rtlCol="0">
            <a:spAutoFit/>
          </a:bodyPr>
          <a:lstStyle/>
          <a:p>
            <a:r>
              <a:rPr lang="fr-BE" i="1" dirty="0" smtClean="0"/>
              <a:t>Puits visible</a:t>
            </a:r>
          </a:p>
          <a:p>
            <a:r>
              <a:rPr lang="fr-BE" sz="2000" b="1" i="1" dirty="0" smtClean="0"/>
              <a:t>Sécurisé</a:t>
            </a:r>
            <a:endParaRPr lang="fr-BE" b="1" i="1" dirty="0" smtClean="0"/>
          </a:p>
        </p:txBody>
      </p:sp>
      <p:cxnSp>
        <p:nvCxnSpPr>
          <p:cNvPr id="11" name="Connecteur droit 10"/>
          <p:cNvCxnSpPr>
            <a:endCxn id="10" idx="1"/>
          </p:cNvCxnSpPr>
          <p:nvPr/>
        </p:nvCxnSpPr>
        <p:spPr>
          <a:xfrm>
            <a:off x="1919056" y="4395617"/>
            <a:ext cx="895724" cy="15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a:stCxn id="4" idx="4"/>
            <a:endCxn id="6" idx="0"/>
          </p:cNvCxnSpPr>
          <p:nvPr/>
        </p:nvCxnSpPr>
        <p:spPr>
          <a:xfrm flipH="1">
            <a:off x="1869597" y="5013176"/>
            <a:ext cx="2103"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Ellipse 58"/>
          <p:cNvSpPr/>
          <p:nvPr/>
        </p:nvSpPr>
        <p:spPr>
          <a:xfrm>
            <a:off x="1796131" y="4325539"/>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3" name="Flèche vers le bas 82"/>
          <p:cNvSpPr/>
          <p:nvPr/>
        </p:nvSpPr>
        <p:spPr>
          <a:xfrm rot="10800000">
            <a:off x="2699792" y="2895127"/>
            <a:ext cx="576064" cy="432048"/>
          </a:xfrm>
          <a:prstGeom prst="downArrow">
            <a:avLst>
              <a:gd name="adj1" fmla="val 72430"/>
              <a:gd name="adj2" fmla="val 51725"/>
            </a:avLst>
          </a:prstGeom>
          <a:gradFill flip="none" rotWithShape="1">
            <a:gsLst>
              <a:gs pos="0">
                <a:schemeClr val="tx1"/>
              </a:gs>
              <a:gs pos="74000">
                <a:schemeClr val="bg1"/>
              </a:gs>
            </a:gsLst>
            <a:lin ang="5400000" scaled="1"/>
            <a:tileRect/>
          </a:gra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4" name="Picture 3" descr="C:\Users\Beaujean Jean\AppData\Local\Microsoft\Windows\Temporary Internet Files\Content.IE5\RCDZPTUD\MC900442138[1].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2411760" y="3140968"/>
            <a:ext cx="571504" cy="563934"/>
          </a:xfrm>
          <a:prstGeom prst="rect">
            <a:avLst/>
          </a:prstGeom>
          <a:noFill/>
        </p:spPr>
      </p:pic>
      <p:cxnSp>
        <p:nvCxnSpPr>
          <p:cNvPr id="85" name="Connecteur droit 84"/>
          <p:cNvCxnSpPr>
            <a:endCxn id="84" idx="2"/>
          </p:cNvCxnSpPr>
          <p:nvPr/>
        </p:nvCxnSpPr>
        <p:spPr>
          <a:xfrm flipV="1">
            <a:off x="1919056" y="3704902"/>
            <a:ext cx="778456" cy="641725"/>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Flèche vers le bas 85"/>
          <p:cNvSpPr/>
          <p:nvPr/>
        </p:nvSpPr>
        <p:spPr>
          <a:xfrm rot="10800000">
            <a:off x="1835696" y="2823119"/>
            <a:ext cx="576064" cy="432048"/>
          </a:xfrm>
          <a:prstGeom prst="downArrow">
            <a:avLst>
              <a:gd name="adj1" fmla="val 72430"/>
              <a:gd name="adj2" fmla="val 51725"/>
            </a:avLst>
          </a:prstGeom>
          <a:solidFill>
            <a:schemeClr val="tx1"/>
          </a:soli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9" name="Picture 3" descr="C:\Users\Beaujean Jean\AppData\Local\Microsoft\Windows\Temporary Internet Files\Content.IE5\RCDZPTUD\MC900442138[1].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1547664" y="3068960"/>
            <a:ext cx="571504" cy="563934"/>
          </a:xfrm>
          <a:prstGeom prst="rect">
            <a:avLst/>
          </a:prstGeom>
          <a:noFill/>
        </p:spPr>
      </p:pic>
      <p:cxnSp>
        <p:nvCxnSpPr>
          <p:cNvPr id="90" name="Connecteur droit 89"/>
          <p:cNvCxnSpPr>
            <a:endCxn id="89" idx="2"/>
          </p:cNvCxnSpPr>
          <p:nvPr/>
        </p:nvCxnSpPr>
        <p:spPr>
          <a:xfrm flipH="1" flipV="1">
            <a:off x="1833416" y="3632894"/>
            <a:ext cx="34723" cy="692645"/>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Rectangle à coins arrondis 92"/>
          <p:cNvSpPr/>
          <p:nvPr/>
        </p:nvSpPr>
        <p:spPr>
          <a:xfrm>
            <a:off x="2195736" y="3068960"/>
            <a:ext cx="72008" cy="2160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4" name="Rectangle à coins arrondis 93"/>
          <p:cNvSpPr/>
          <p:nvPr/>
        </p:nvSpPr>
        <p:spPr>
          <a:xfrm>
            <a:off x="2051720" y="3068960"/>
            <a:ext cx="72008" cy="72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6" name="Picture 3" descr="C:\Users\Beaujean Jean\AppData\Local\Microsoft\Windows\Temporary Internet Files\Content.IE5\RCDZPTUD\MC900442138[1].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827584" y="3212976"/>
            <a:ext cx="571504" cy="563934"/>
          </a:xfrm>
          <a:prstGeom prst="rect">
            <a:avLst/>
          </a:prstGeom>
          <a:noFill/>
        </p:spPr>
      </p:pic>
      <p:cxnSp>
        <p:nvCxnSpPr>
          <p:cNvPr id="107" name="Connecteur droit 106"/>
          <p:cNvCxnSpPr>
            <a:endCxn id="106" idx="2"/>
          </p:cNvCxnSpPr>
          <p:nvPr/>
        </p:nvCxnSpPr>
        <p:spPr>
          <a:xfrm flipH="1" flipV="1">
            <a:off x="1113336" y="3776910"/>
            <a:ext cx="703886" cy="569717"/>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25" name="Picture 3" descr="C:\Users\Beaujean Jean\AppData\Local\Microsoft\Windows\Temporary Internet Files\Content.IE5\RCDZPTUD\MC900442138[1].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323528" y="3861048"/>
            <a:ext cx="571504" cy="563934"/>
          </a:xfrm>
          <a:prstGeom prst="rect">
            <a:avLst/>
          </a:prstGeom>
          <a:noFill/>
        </p:spPr>
      </p:pic>
      <p:cxnSp>
        <p:nvCxnSpPr>
          <p:cNvPr id="126" name="Connecteur droit 125"/>
          <p:cNvCxnSpPr>
            <a:endCxn id="125" idx="3"/>
          </p:cNvCxnSpPr>
          <p:nvPr/>
        </p:nvCxnSpPr>
        <p:spPr>
          <a:xfrm flipH="1" flipV="1">
            <a:off x="895032" y="4143015"/>
            <a:ext cx="901099" cy="25452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30" name="Picture 2" descr="C:\Users\Jean Beaujean\AppData\Local\Microsoft\Windows\Temporary Internet Files\Content.IE5\A00225SG\MC900441498[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35896" y="5157192"/>
            <a:ext cx="792088" cy="792088"/>
          </a:xfrm>
          <a:prstGeom prst="rect">
            <a:avLst/>
          </a:prstGeom>
          <a:noFill/>
          <a:extLst>
            <a:ext uri="{909E8E84-426E-40DD-AFC4-6F175D3DCCD1}">
              <a14:hiddenFill xmlns:a14="http://schemas.microsoft.com/office/drawing/2010/main" xmlns="">
                <a:solidFill>
                  <a:srgbClr val="FFFFFF"/>
                </a:solidFill>
              </a14:hiddenFill>
            </a:ext>
          </a:extLst>
        </p:spPr>
      </p:pic>
      <p:sp>
        <p:nvSpPr>
          <p:cNvPr id="131" name="Rectangle 130"/>
          <p:cNvSpPr/>
          <p:nvPr/>
        </p:nvSpPr>
        <p:spPr>
          <a:xfrm>
            <a:off x="4499992" y="5301208"/>
            <a:ext cx="4844339" cy="2492990"/>
          </a:xfrm>
          <a:prstGeom prst="rect">
            <a:avLst/>
          </a:prstGeom>
        </p:spPr>
        <p:txBody>
          <a:bodyPr wrap="none">
            <a:spAutoFit/>
          </a:bodyPr>
          <a:lstStyle/>
          <a:p>
            <a:r>
              <a:rPr lang="fr-BE" sz="2800" dirty="0" smtClean="0"/>
              <a:t>Droit du propriétaire enclavant</a:t>
            </a:r>
          </a:p>
          <a:p>
            <a:endParaRPr lang="fr-BE" sz="2800" dirty="0" smtClean="0"/>
          </a:p>
          <a:p>
            <a:r>
              <a:rPr lang="fr-BE" sz="2000" dirty="0" smtClean="0"/>
              <a:t>Ne peut s’y opposer</a:t>
            </a:r>
          </a:p>
          <a:p>
            <a:endParaRPr lang="fr-BE" sz="2000" dirty="0" smtClean="0"/>
          </a:p>
          <a:p>
            <a:r>
              <a:rPr lang="fr-BE" sz="2000" dirty="0" smtClean="0"/>
              <a:t>Droits purgés par l’acte de concession </a:t>
            </a:r>
          </a:p>
          <a:p>
            <a:endParaRPr lang="fr-BE" sz="2000" dirty="0" smtClean="0"/>
          </a:p>
          <a:p>
            <a:r>
              <a:rPr lang="fr-BE" sz="2000" dirty="0" smtClean="0"/>
              <a:t>Ne peut « </a:t>
            </a:r>
            <a:r>
              <a:rPr lang="fr-BE" sz="2000" b="1" i="1" dirty="0" smtClean="0">
                <a:solidFill>
                  <a:srgbClr val="C53C11"/>
                </a:solidFill>
              </a:rPr>
              <a:t>acheter</a:t>
            </a:r>
            <a:r>
              <a:rPr lang="fr-BE" sz="2000" dirty="0" smtClean="0"/>
              <a:t> »  le puits</a:t>
            </a:r>
          </a:p>
        </p:txBody>
      </p:sp>
      <p:sp>
        <p:nvSpPr>
          <p:cNvPr id="133" name="Rectangle 132"/>
          <p:cNvSpPr/>
          <p:nvPr/>
        </p:nvSpPr>
        <p:spPr>
          <a:xfrm>
            <a:off x="4355976" y="4077072"/>
            <a:ext cx="478802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6" name="Rectangle 135"/>
          <p:cNvSpPr/>
          <p:nvPr/>
        </p:nvSpPr>
        <p:spPr>
          <a:xfrm>
            <a:off x="4283968" y="7245424"/>
            <a:ext cx="486003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e 48"/>
          <p:cNvGrpSpPr>
            <a:grpSpLocks noChangeAspect="1"/>
          </p:cNvGrpSpPr>
          <p:nvPr/>
        </p:nvGrpSpPr>
        <p:grpSpPr>
          <a:xfrm>
            <a:off x="6876256" y="5661248"/>
            <a:ext cx="2079252" cy="1440000"/>
            <a:chOff x="253702" y="-531440"/>
            <a:chExt cx="4677247" cy="3239269"/>
          </a:xfrm>
        </p:grpSpPr>
        <p:pic>
          <p:nvPicPr>
            <p:cNvPr id="50" name="Picture 9" descr="Résultat de recherche d'images pour &quot;logo spw&quot;"/>
            <p:cNvPicPr>
              <a:picLocks noChangeAspect="1" noChangeArrowheads="1"/>
            </p:cNvPicPr>
            <p:nvPr/>
          </p:nvPicPr>
          <p:blipFill>
            <a:blip r:embed="rId7" cstate="print"/>
            <a:srcRect/>
            <a:stretch>
              <a:fillRect/>
            </a:stretch>
          </p:blipFill>
          <p:spPr bwMode="auto">
            <a:xfrm>
              <a:off x="253702" y="261739"/>
              <a:ext cx="3310186" cy="1655093"/>
            </a:xfrm>
            <a:prstGeom prst="rect">
              <a:avLst/>
            </a:prstGeom>
            <a:noFill/>
          </p:spPr>
        </p:pic>
        <p:pic>
          <p:nvPicPr>
            <p:cNvPr id="51" name="Picture 11" descr="Résultat de recherche d'images pour &quot;logo DGO3&quot;"/>
            <p:cNvPicPr>
              <a:picLocks noChangeAspect="1" noChangeArrowheads="1"/>
            </p:cNvPicPr>
            <p:nvPr/>
          </p:nvPicPr>
          <p:blipFill>
            <a:blip r:embed="rId8" cstate="print"/>
            <a:srcRect/>
            <a:stretch>
              <a:fillRect/>
            </a:stretch>
          </p:blipFill>
          <p:spPr bwMode="auto">
            <a:xfrm>
              <a:off x="1691680" y="-531440"/>
              <a:ext cx="3239269" cy="3239269"/>
            </a:xfrm>
            <a:prstGeom prst="rect">
              <a:avLst/>
            </a:prstGeom>
            <a:noFill/>
          </p:spPr>
        </p:pic>
      </p:grpSp>
      <p:sp>
        <p:nvSpPr>
          <p:cNvPr id="52" name="Espace réservé du numéro de diapositive 51"/>
          <p:cNvSpPr>
            <a:spLocks noGrp="1"/>
          </p:cNvSpPr>
          <p:nvPr>
            <p:ph type="sldNum" sz="quarter" idx="12"/>
          </p:nvPr>
        </p:nvSpPr>
        <p:spPr/>
        <p:txBody>
          <a:bodyPr/>
          <a:lstStyle/>
          <a:p>
            <a:fld id="{74EF6541-E2B0-4EFA-A85B-A11FC5D2612C}" type="slidenum">
              <a:rPr lang="fr-BE" smtClean="0"/>
              <a:pPr/>
              <a:t>18</a:t>
            </a:fld>
            <a:endParaRPr lang="fr-BE"/>
          </a:p>
        </p:txBody>
      </p:sp>
    </p:spTree>
    <p:custDataLst>
      <p:tags r:id="rId1"/>
    </p:custDataLst>
  </p:cSld>
  <p:clrMapOvr>
    <a:masterClrMapping/>
  </p:clrMapOvr>
  <p:transition advTm="722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par>
                                <p:cTn id="19" presetID="10"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par>
                                <p:cTn id="33" presetID="10" presetClass="entr" presetSubtype="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fade">
                                      <p:cBhvr>
                                        <p:cTn id="35" dur="500"/>
                                        <p:tgtEl>
                                          <p:spTgt spid="1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500"/>
                                        <p:tgtEl>
                                          <p:spTgt spid="125"/>
                                        </p:tgtEl>
                                      </p:cBhvr>
                                    </p:animEffect>
                                  </p:childTnLst>
                                </p:cTn>
                              </p:par>
                              <p:par>
                                <p:cTn id="41" presetID="10" presetClass="entr" presetSubtype="0" fill="hold"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par>
                                <p:cTn id="44" presetID="10" presetClass="entr" presetSubtype="0" fill="hold" nodeType="withEffect">
                                  <p:stCondLst>
                                    <p:cond delay="0"/>
                                  </p:stCondLst>
                                  <p:childTnLst>
                                    <p:set>
                                      <p:cBhvr>
                                        <p:cTn id="45" dur="1" fill="hold">
                                          <p:stCondLst>
                                            <p:cond delay="0"/>
                                          </p:stCondLst>
                                        </p:cTn>
                                        <p:tgtEl>
                                          <p:spTgt spid="129"/>
                                        </p:tgtEl>
                                        <p:attrNameLst>
                                          <p:attrName>style.visibility</p:attrName>
                                        </p:attrNameLst>
                                      </p:cBhvr>
                                      <p:to>
                                        <p:strVal val="visible"/>
                                      </p:to>
                                    </p:set>
                                    <p:animEffect transition="in" filter="fade">
                                      <p:cBhvr>
                                        <p:cTn id="46" dur="500"/>
                                        <p:tgtEl>
                                          <p:spTgt spid="1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33"/>
                                        </p:tgtEl>
                                      </p:cBhvr>
                                    </p:animEffect>
                                    <p:set>
                                      <p:cBhvr>
                                        <p:cTn id="51" dur="1" fill="hold">
                                          <p:stCondLst>
                                            <p:cond delay="499"/>
                                          </p:stCondLst>
                                        </p:cTn>
                                        <p:tgtEl>
                                          <p:spTgt spid="1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fade">
                                      <p:cBhvr>
                                        <p:cTn id="56" dur="1000"/>
                                        <p:tgtEl>
                                          <p:spTgt spid="130"/>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fade">
                                      <p:cBhvr>
                                        <p:cTn id="59" dur="500"/>
                                        <p:tgtEl>
                                          <p:spTgt spid="131"/>
                                        </p:tgtEl>
                                      </p:cBhvr>
                                    </p:animEffect>
                                  </p:childTnLst>
                                </p:cTn>
                              </p:par>
                              <p:par>
                                <p:cTn id="60" presetID="0" presetClass="path" presetSubtype="0" accel="50000" decel="50000" fill="hold" grpId="0" nodeType="withEffect">
                                  <p:stCondLst>
                                    <p:cond delay="0"/>
                                  </p:stCondLst>
                                  <p:childTnLst>
                                    <p:animMotion origin="layout" path="M 5.55556E-7 2.59259E-6 L 5.55556E-7 -0.3676 " pathEditMode="relative" ptsTypes="AA">
                                      <p:cBhvr>
                                        <p:cTn id="61" dur="500" fill="hold"/>
                                        <p:tgtEl>
                                          <p:spTgt spid="132"/>
                                        </p:tgtEl>
                                        <p:attrNameLst>
                                          <p:attrName>ppt_x</p:attrName>
                                          <p:attrName>ppt_y</p:attrName>
                                        </p:attrNameLst>
                                      </p:cBhvr>
                                    </p:animMotion>
                                  </p:childTnLst>
                                </p:cTn>
                              </p:par>
                              <p:par>
                                <p:cTn id="62" presetID="0" presetClass="path" presetSubtype="0" accel="50000" decel="50000" fill="hold" grpId="0" nodeType="withEffect">
                                  <p:stCondLst>
                                    <p:cond delay="0"/>
                                  </p:stCondLst>
                                  <p:childTnLst>
                                    <p:animMotion origin="layout" path="M 0 0 L 0 -0.38843 " pathEditMode="relative" ptsTypes="AA">
                                      <p:cBhvr>
                                        <p:cTn id="63" dur="500" fill="hold"/>
                                        <p:tgtEl>
                                          <p:spTgt spid="131"/>
                                        </p:tgtEl>
                                        <p:attrNameLst>
                                          <p:attrName>ppt_x</p:attrName>
                                          <p:attrName>ppt_y</p:attrName>
                                        </p:attrNameLst>
                                      </p:cBhvr>
                                    </p:animMotion>
                                  </p:childTnLst>
                                </p:cTn>
                              </p:par>
                              <p:par>
                                <p:cTn id="64" presetID="0" presetClass="path" presetSubtype="0" accel="50000" decel="50000" fill="hold" nodeType="withEffect">
                                  <p:stCondLst>
                                    <p:cond delay="0"/>
                                  </p:stCondLst>
                                  <p:childTnLst>
                                    <p:animMotion origin="layout" path="M 0 0 L 0 -0.38843 " pathEditMode="relative" ptsTypes="AA">
                                      <p:cBhvr>
                                        <p:cTn id="65" dur="500" fill="hold"/>
                                        <p:tgtEl>
                                          <p:spTgt spid="130"/>
                                        </p:tgtEl>
                                        <p:attrNameLst>
                                          <p:attrName>ppt_x</p:attrName>
                                          <p:attrName>ppt_y</p:attrName>
                                        </p:attrNameLst>
                                      </p:cBhvr>
                                    </p:animMotion>
                                  </p:childTnLst>
                                </p:cTn>
                              </p:par>
                              <p:par>
                                <p:cTn id="66" presetID="0" presetClass="path" presetSubtype="0" accel="50000" decel="50000" fill="hold" grpId="0" nodeType="withEffect">
                                  <p:stCondLst>
                                    <p:cond delay="0"/>
                                  </p:stCondLst>
                                  <p:childTnLst>
                                    <p:animMotion origin="layout" path="M 2.77778E-6 -4.47064E-6 L 2.77778E-6 -0.37749 " pathEditMode="relative" ptsTypes="AA">
                                      <p:cBhvr>
                                        <p:cTn id="67" dur="500" fill="hold"/>
                                        <p:tgtEl>
                                          <p:spTgt spid="136"/>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29"/>
                                        </p:tgtEl>
                                      </p:cBhvr>
                                    </p:animEffect>
                                    <p:set>
                                      <p:cBhvr>
                                        <p:cTn id="72" dur="1" fill="hold">
                                          <p:stCondLst>
                                            <p:cond delay="499"/>
                                          </p:stCondLst>
                                        </p:cTn>
                                        <p:tgtEl>
                                          <p:spTgt spid="12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13"/>
                                        </p:tgtEl>
                                      </p:cBhvr>
                                    </p:animEffect>
                                    <p:set>
                                      <p:cBhvr>
                                        <p:cTn id="75" dur="1" fill="hold">
                                          <p:stCondLst>
                                            <p:cond delay="499"/>
                                          </p:stCondLst>
                                        </p:cTn>
                                        <p:tgtEl>
                                          <p:spTgt spid="113"/>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06"/>
                                        </p:tgtEl>
                                      </p:cBhvr>
                                    </p:animEffect>
                                    <p:set>
                                      <p:cBhvr>
                                        <p:cTn id="78" dur="1" fill="hold">
                                          <p:stCondLst>
                                            <p:cond delay="499"/>
                                          </p:stCondLst>
                                        </p:cTn>
                                        <p:tgtEl>
                                          <p:spTgt spid="10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5"/>
                                        </p:tgtEl>
                                      </p:cBhvr>
                                    </p:animEffect>
                                    <p:set>
                                      <p:cBhvr>
                                        <p:cTn id="81" dur="1" fill="hold">
                                          <p:stCondLst>
                                            <p:cond delay="499"/>
                                          </p:stCondLst>
                                        </p:cTn>
                                        <p:tgtEl>
                                          <p:spTgt spid="125"/>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26"/>
                                        </p:tgtEl>
                                      </p:cBhvr>
                                    </p:animEffect>
                                    <p:set>
                                      <p:cBhvr>
                                        <p:cTn id="84" dur="1" fill="hold">
                                          <p:stCondLst>
                                            <p:cond delay="499"/>
                                          </p:stCondLst>
                                        </p:cTn>
                                        <p:tgtEl>
                                          <p:spTgt spid="12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07"/>
                                        </p:tgtEl>
                                      </p:cBhvr>
                                    </p:animEffect>
                                    <p:set>
                                      <p:cBhvr>
                                        <p:cTn id="87" dur="1" fill="hold">
                                          <p:stCondLst>
                                            <p:cond delay="499"/>
                                          </p:stCondLst>
                                        </p:cTn>
                                        <p:tgtEl>
                                          <p:spTgt spid="10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5"/>
                                        </p:tgtEl>
                                      </p:cBhvr>
                                    </p:animEffect>
                                    <p:set>
                                      <p:cBhvr>
                                        <p:cTn id="90" dur="1" fill="hold">
                                          <p:stCondLst>
                                            <p:cond delay="499"/>
                                          </p:stCondLst>
                                        </p:cTn>
                                        <p:tgtEl>
                                          <p:spTgt spid="8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84"/>
                                        </p:tgtEl>
                                      </p:cBhvr>
                                    </p:animEffect>
                                    <p:set>
                                      <p:cBhvr>
                                        <p:cTn id="93" dur="1" fill="hold">
                                          <p:stCondLst>
                                            <p:cond delay="499"/>
                                          </p:stCondLst>
                                        </p:cTn>
                                        <p:tgtEl>
                                          <p:spTgt spid="8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83"/>
                                        </p:tgtEl>
                                      </p:cBhvr>
                                    </p:animEffect>
                                    <p:set>
                                      <p:cBhvr>
                                        <p:cTn id="96" dur="1" fill="hold">
                                          <p:stCondLst>
                                            <p:cond delay="499"/>
                                          </p:stCondLst>
                                        </p:cTn>
                                        <p:tgtEl>
                                          <p:spTgt spid="8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86"/>
                                        </p:tgtEl>
                                      </p:cBhvr>
                                    </p:animEffect>
                                    <p:set>
                                      <p:cBhvr>
                                        <p:cTn id="99" dur="1" fill="hold">
                                          <p:stCondLst>
                                            <p:cond delay="499"/>
                                          </p:stCondLst>
                                        </p:cTn>
                                        <p:tgtEl>
                                          <p:spTgt spid="86"/>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135"/>
                                        </p:tgtEl>
                                        <p:attrNameLst>
                                          <p:attrName>style.visibility</p:attrName>
                                        </p:attrNameLst>
                                      </p:cBhvr>
                                      <p:to>
                                        <p:strVal val="visible"/>
                                      </p:to>
                                    </p:set>
                                    <p:animEffect transition="in" filter="fade">
                                      <p:cBhvr>
                                        <p:cTn id="102" dur="500"/>
                                        <p:tgtEl>
                                          <p:spTgt spid="135"/>
                                        </p:tgtEl>
                                      </p:cBhvr>
                                    </p:animEffect>
                                  </p:childTnLst>
                                </p:cTn>
                              </p:par>
                              <p:par>
                                <p:cTn id="103" presetID="10" presetClass="exit" presetSubtype="0" fill="hold" grpId="0" nodeType="withEffect">
                                  <p:stCondLst>
                                    <p:cond delay="0"/>
                                  </p:stCondLst>
                                  <p:childTnLst>
                                    <p:animEffect transition="out" filter="fade">
                                      <p:cBhvr>
                                        <p:cTn id="104" dur="500"/>
                                        <p:tgtEl>
                                          <p:spTgt spid="93"/>
                                        </p:tgtEl>
                                      </p:cBhvr>
                                    </p:animEffect>
                                    <p:set>
                                      <p:cBhvr>
                                        <p:cTn id="105" dur="1" fill="hold">
                                          <p:stCondLst>
                                            <p:cond delay="499"/>
                                          </p:stCondLst>
                                        </p:cTn>
                                        <p:tgtEl>
                                          <p:spTgt spid="93"/>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94"/>
                                        </p:tgtEl>
                                      </p:cBhvr>
                                    </p:animEffect>
                                    <p:set>
                                      <p:cBhvr>
                                        <p:cTn id="108" dur="1" fill="hold">
                                          <p:stCondLst>
                                            <p:cond delay="499"/>
                                          </p:stCondLst>
                                        </p:cTn>
                                        <p:tgtEl>
                                          <p:spTgt spid="9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6"/>
                                        </p:tgtEl>
                                      </p:cBhvr>
                                    </p:animEffect>
                                    <p:set>
                                      <p:cBhvr>
                                        <p:cTn id="111"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83" grpId="0" animBg="1"/>
      <p:bldP spid="83" grpId="1" animBg="1"/>
      <p:bldP spid="86" grpId="0" animBg="1"/>
      <p:bldP spid="86" grpId="1" animBg="1"/>
      <p:bldP spid="93" grpId="0" animBg="1"/>
      <p:bldP spid="94" grpId="0" animBg="1"/>
      <p:bldP spid="131" grpId="0"/>
      <p:bldP spid="131" grpId="1"/>
      <p:bldP spid="133" grpId="0" animBg="1"/>
      <p:bldP spid="136" grpId="0" animBg="1"/>
      <p:bldP spid="13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èche vers le bas 28"/>
          <p:cNvSpPr/>
          <p:nvPr/>
        </p:nvSpPr>
        <p:spPr>
          <a:xfrm rot="10800000">
            <a:off x="2699792" y="2895127"/>
            <a:ext cx="576064" cy="432048"/>
          </a:xfrm>
          <a:prstGeom prst="downArrow">
            <a:avLst>
              <a:gd name="adj1" fmla="val 72430"/>
              <a:gd name="adj2" fmla="val 51725"/>
            </a:avLst>
          </a:prstGeom>
          <a:gradFill flip="none" rotWithShape="1">
            <a:gsLst>
              <a:gs pos="0">
                <a:schemeClr val="tx1"/>
              </a:gs>
              <a:gs pos="74000">
                <a:schemeClr val="bg1"/>
              </a:gs>
            </a:gsLst>
            <a:lin ang="5400000" scaled="1"/>
            <a:tileRect/>
          </a:gra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a:normAutofit fontScale="90000"/>
          </a:bodyPr>
          <a:lstStyle/>
          <a:p>
            <a:r>
              <a:rPr lang="fr-BE" dirty="0" smtClean="0"/>
              <a:t>Moyens d’action de l’Administration</a:t>
            </a:r>
            <a:endParaRPr lang="fr-BE" dirty="0"/>
          </a:p>
        </p:txBody>
      </p:sp>
      <p:sp>
        <p:nvSpPr>
          <p:cNvPr id="3" name="Espace réservé du contenu 2"/>
          <p:cNvSpPr>
            <a:spLocks noGrp="1"/>
          </p:cNvSpPr>
          <p:nvPr>
            <p:ph idx="1"/>
          </p:nvPr>
        </p:nvSpPr>
        <p:spPr/>
        <p:txBody>
          <a:bodyPr/>
          <a:lstStyle/>
          <a:p>
            <a:pPr algn="ctr">
              <a:buNone/>
            </a:pPr>
            <a:r>
              <a:rPr lang="fr-BE" dirty="0" smtClean="0">
                <a:solidFill>
                  <a:schemeClr val="bg1">
                    <a:lumMod val="65000"/>
                  </a:schemeClr>
                </a:solidFill>
              </a:rPr>
              <a:t>Les </a:t>
            </a:r>
            <a:r>
              <a:rPr lang="fr-BE" b="1" dirty="0" smtClean="0"/>
              <a:t>conditions </a:t>
            </a:r>
            <a:r>
              <a:rPr lang="fr-BE" dirty="0" smtClean="0">
                <a:solidFill>
                  <a:schemeClr val="bg1">
                    <a:lumMod val="65000"/>
                  </a:schemeClr>
                </a:solidFill>
              </a:rPr>
              <a:t>en zone non-</a:t>
            </a:r>
            <a:r>
              <a:rPr lang="fr-BE" dirty="0" err="1" smtClean="0">
                <a:solidFill>
                  <a:schemeClr val="bg1">
                    <a:lumMod val="65000"/>
                  </a:schemeClr>
                </a:solidFill>
              </a:rPr>
              <a:t>aedificandi</a:t>
            </a:r>
            <a:endParaRPr lang="fr-BE" dirty="0" smtClean="0"/>
          </a:p>
          <a:p>
            <a:pPr algn="ctr">
              <a:buNone/>
            </a:pPr>
            <a:endParaRPr lang="fr-BE" dirty="0"/>
          </a:p>
        </p:txBody>
      </p:sp>
      <p:sp>
        <p:nvSpPr>
          <p:cNvPr id="4" name="Ellipse 3"/>
          <p:cNvSpPr/>
          <p:nvPr/>
        </p:nvSpPr>
        <p:spPr>
          <a:xfrm>
            <a:off x="1259632" y="3789040"/>
            <a:ext cx="1224136" cy="1224136"/>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p:cNvSpPr/>
          <p:nvPr/>
        </p:nvSpPr>
        <p:spPr>
          <a:xfrm>
            <a:off x="1796131" y="4325539"/>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909320" y="5301208"/>
            <a:ext cx="1957139" cy="369332"/>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p:txBody>
      </p:sp>
      <p:cxnSp>
        <p:nvCxnSpPr>
          <p:cNvPr id="8" name="Connecteur droit 7"/>
          <p:cNvCxnSpPr>
            <a:stCxn id="4" idx="4"/>
            <a:endCxn id="6" idx="0"/>
          </p:cNvCxnSpPr>
          <p:nvPr/>
        </p:nvCxnSpPr>
        <p:spPr>
          <a:xfrm>
            <a:off x="1871700" y="5013176"/>
            <a:ext cx="1619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14780" y="4211796"/>
            <a:ext cx="1274708" cy="369332"/>
          </a:xfrm>
          <a:prstGeom prst="rect">
            <a:avLst/>
          </a:prstGeom>
          <a:noFill/>
        </p:spPr>
        <p:txBody>
          <a:bodyPr wrap="none" rtlCol="0">
            <a:spAutoFit/>
          </a:bodyPr>
          <a:lstStyle/>
          <a:p>
            <a:r>
              <a:rPr lang="fr-BE" i="1" dirty="0" smtClean="0"/>
              <a:t>Puits visible</a:t>
            </a:r>
          </a:p>
        </p:txBody>
      </p:sp>
      <p:cxnSp>
        <p:nvCxnSpPr>
          <p:cNvPr id="11" name="Connecteur droit 10"/>
          <p:cNvCxnSpPr>
            <a:endCxn id="10" idx="1"/>
          </p:cNvCxnSpPr>
          <p:nvPr/>
        </p:nvCxnSpPr>
        <p:spPr>
          <a:xfrm>
            <a:off x="1919056" y="4395617"/>
            <a:ext cx="895724" cy="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427984" y="2564904"/>
            <a:ext cx="4464496" cy="3847207"/>
          </a:xfrm>
          <a:prstGeom prst="rect">
            <a:avLst/>
          </a:prstGeom>
          <a:noFill/>
        </p:spPr>
        <p:txBody>
          <a:bodyPr wrap="square" rtlCol="0">
            <a:spAutoFit/>
          </a:bodyPr>
          <a:lstStyle/>
          <a:p>
            <a:pPr marL="457200" indent="-457200"/>
            <a:r>
              <a:rPr lang="fr-BE" sz="2800" dirty="0" smtClean="0"/>
              <a:t>Qui demande ?</a:t>
            </a:r>
          </a:p>
          <a:p>
            <a:pPr marL="457200" indent="-457200"/>
            <a:endParaRPr lang="fr-BE" sz="1200" dirty="0" smtClean="0"/>
          </a:p>
          <a:p>
            <a:r>
              <a:rPr lang="fr-BE" sz="2000" dirty="0" smtClean="0"/>
              <a:t>La Cellule Mines en charge des affaires minières</a:t>
            </a:r>
          </a:p>
          <a:p>
            <a:endParaRPr lang="fr-BE" sz="2000" dirty="0" smtClean="0"/>
          </a:p>
          <a:p>
            <a:r>
              <a:rPr lang="fr-BE" sz="2800" dirty="0" smtClean="0"/>
              <a:t>Qui impose ?</a:t>
            </a:r>
          </a:p>
          <a:p>
            <a:endParaRPr lang="fr-BE" sz="1200" dirty="0" smtClean="0"/>
          </a:p>
          <a:p>
            <a:r>
              <a:rPr lang="fr-BE" sz="2000" dirty="0" smtClean="0"/>
              <a:t>Le Collège provincial (ancienne députation permanente)</a:t>
            </a:r>
          </a:p>
          <a:p>
            <a:endParaRPr lang="fr-BE" sz="2000" dirty="0" smtClean="0"/>
          </a:p>
          <a:p>
            <a:r>
              <a:rPr lang="fr-BE" sz="2000" dirty="0" smtClean="0"/>
              <a:t>L’autorité compétente en matière de permis d’urbanisme</a:t>
            </a:r>
          </a:p>
        </p:txBody>
      </p:sp>
      <p:pic>
        <p:nvPicPr>
          <p:cNvPr id="23" name="Picture 3" descr="C:\Users\Beaujean Jean\AppData\Local\Microsoft\Windows\Temporary Internet Files\Content.IE5\RCDZPTUD\MC900442138[1].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2411760" y="3140968"/>
            <a:ext cx="571504" cy="563934"/>
          </a:xfrm>
          <a:prstGeom prst="rect">
            <a:avLst/>
          </a:prstGeom>
          <a:noFill/>
        </p:spPr>
      </p:pic>
      <p:cxnSp>
        <p:nvCxnSpPr>
          <p:cNvPr id="24" name="Connecteur droit 23"/>
          <p:cNvCxnSpPr>
            <a:stCxn id="5" idx="7"/>
            <a:endCxn id="23" idx="2"/>
          </p:cNvCxnSpPr>
          <p:nvPr/>
        </p:nvCxnSpPr>
        <p:spPr>
          <a:xfrm flipV="1">
            <a:off x="1919056" y="3704902"/>
            <a:ext cx="778456" cy="641725"/>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Flèche vers le bas 34"/>
          <p:cNvSpPr/>
          <p:nvPr/>
        </p:nvSpPr>
        <p:spPr>
          <a:xfrm rot="10800000">
            <a:off x="1835696" y="2823119"/>
            <a:ext cx="576064" cy="432048"/>
          </a:xfrm>
          <a:prstGeom prst="downArrow">
            <a:avLst>
              <a:gd name="adj1" fmla="val 72430"/>
              <a:gd name="adj2" fmla="val 51725"/>
            </a:avLst>
          </a:prstGeom>
          <a:solidFill>
            <a:schemeClr val="tx1"/>
          </a:soli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6" name="Picture 3" descr="C:\Users\Beaujean Jean\AppData\Local\Microsoft\Windows\Temporary Internet Files\Content.IE5\RCDZPTUD\MC900442138[1].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1547664" y="3068960"/>
            <a:ext cx="571504" cy="563934"/>
          </a:xfrm>
          <a:prstGeom prst="rect">
            <a:avLst/>
          </a:prstGeom>
          <a:noFill/>
        </p:spPr>
      </p:pic>
      <p:cxnSp>
        <p:nvCxnSpPr>
          <p:cNvPr id="37" name="Connecteur droit 36"/>
          <p:cNvCxnSpPr>
            <a:stCxn id="5" idx="0"/>
            <a:endCxn id="36" idx="2"/>
          </p:cNvCxnSpPr>
          <p:nvPr/>
        </p:nvCxnSpPr>
        <p:spPr>
          <a:xfrm flipH="1" flipV="1">
            <a:off x="1833416" y="3632894"/>
            <a:ext cx="34723" cy="692645"/>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2195736" y="3068960"/>
            <a:ext cx="72008" cy="2160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à coins arrondis 42"/>
          <p:cNvSpPr/>
          <p:nvPr/>
        </p:nvSpPr>
        <p:spPr>
          <a:xfrm>
            <a:off x="2051720" y="3068960"/>
            <a:ext cx="72008" cy="72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 name="Groupe 44"/>
          <p:cNvGrpSpPr/>
          <p:nvPr/>
        </p:nvGrpSpPr>
        <p:grpSpPr>
          <a:xfrm>
            <a:off x="467544" y="2924944"/>
            <a:ext cx="432048" cy="497216"/>
            <a:chOff x="-1500230" y="1785926"/>
            <a:chExt cx="642942" cy="857256"/>
          </a:xfrm>
        </p:grpSpPr>
        <p:sp>
          <p:nvSpPr>
            <p:cNvPr id="46" name="Rectangle 45"/>
            <p:cNvSpPr/>
            <p:nvPr/>
          </p:nvSpPr>
          <p:spPr>
            <a:xfrm>
              <a:off x="-1500230" y="2071678"/>
              <a:ext cx="642942"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7" name="Picture 2"/>
            <p:cNvPicPr>
              <a:picLocks noChangeAspect="1" noChangeArrowheads="1"/>
            </p:cNvPicPr>
            <p:nvPr/>
          </p:nvPicPr>
          <p:blipFill>
            <a:blip r:embed="rId5" cstate="print"/>
            <a:srcRect/>
            <a:stretch>
              <a:fillRect/>
            </a:stretch>
          </p:blipFill>
          <p:spPr bwMode="auto">
            <a:xfrm flipH="1">
              <a:off x="-1214478" y="1785926"/>
              <a:ext cx="257175" cy="819150"/>
            </a:xfrm>
            <a:prstGeom prst="rect">
              <a:avLst/>
            </a:prstGeom>
            <a:noFill/>
            <a:ln w="9525">
              <a:noFill/>
              <a:miter lim="800000"/>
              <a:headEnd/>
              <a:tailEnd/>
            </a:ln>
            <a:effectLst/>
          </p:spPr>
        </p:pic>
      </p:grpSp>
      <p:grpSp>
        <p:nvGrpSpPr>
          <p:cNvPr id="9" name="Groupe 47"/>
          <p:cNvGrpSpPr/>
          <p:nvPr/>
        </p:nvGrpSpPr>
        <p:grpSpPr>
          <a:xfrm flipH="1">
            <a:off x="827584" y="2924944"/>
            <a:ext cx="432048" cy="497216"/>
            <a:chOff x="-1500230" y="1785926"/>
            <a:chExt cx="642942" cy="857256"/>
          </a:xfrm>
        </p:grpSpPr>
        <p:sp>
          <p:nvSpPr>
            <p:cNvPr id="49" name="Rectangle 48"/>
            <p:cNvSpPr/>
            <p:nvPr/>
          </p:nvSpPr>
          <p:spPr>
            <a:xfrm>
              <a:off x="-1500230" y="2071678"/>
              <a:ext cx="642942"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0" name="Picture 2"/>
            <p:cNvPicPr>
              <a:picLocks noChangeAspect="1" noChangeArrowheads="1"/>
            </p:cNvPicPr>
            <p:nvPr/>
          </p:nvPicPr>
          <p:blipFill>
            <a:blip r:embed="rId5" cstate="print"/>
            <a:srcRect/>
            <a:stretch>
              <a:fillRect/>
            </a:stretch>
          </p:blipFill>
          <p:spPr bwMode="auto">
            <a:xfrm flipH="1">
              <a:off x="-1214478" y="1785926"/>
              <a:ext cx="257175" cy="819150"/>
            </a:xfrm>
            <a:prstGeom prst="rect">
              <a:avLst/>
            </a:prstGeom>
            <a:noFill/>
            <a:ln w="9525">
              <a:noFill/>
              <a:miter lim="800000"/>
              <a:headEnd/>
              <a:tailEnd/>
            </a:ln>
            <a:effectLst/>
          </p:spPr>
        </p:pic>
      </p:grpSp>
      <p:pic>
        <p:nvPicPr>
          <p:cNvPr id="54" name="Picture 3" descr="C:\Users\Beaujean Jean\AppData\Local\Microsoft\Windows\Temporary Internet Files\Content.IE5\RCDZPTUD\MC900442138[1].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827584" y="3212976"/>
            <a:ext cx="571504" cy="563934"/>
          </a:xfrm>
          <a:prstGeom prst="rect">
            <a:avLst/>
          </a:prstGeom>
          <a:noFill/>
        </p:spPr>
      </p:pic>
      <p:cxnSp>
        <p:nvCxnSpPr>
          <p:cNvPr id="55" name="Connecteur droit 54"/>
          <p:cNvCxnSpPr>
            <a:stCxn id="5" idx="1"/>
            <a:endCxn id="54" idx="2"/>
          </p:cNvCxnSpPr>
          <p:nvPr/>
        </p:nvCxnSpPr>
        <p:spPr>
          <a:xfrm flipH="1" flipV="1">
            <a:off x="1113336" y="3776910"/>
            <a:ext cx="703886" cy="569717"/>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Groupe 61"/>
          <p:cNvGrpSpPr/>
          <p:nvPr/>
        </p:nvGrpSpPr>
        <p:grpSpPr>
          <a:xfrm>
            <a:off x="179512" y="3789040"/>
            <a:ext cx="336914" cy="437899"/>
            <a:chOff x="130629" y="3999244"/>
            <a:chExt cx="336914" cy="437899"/>
          </a:xfrm>
        </p:grpSpPr>
        <p:sp>
          <p:nvSpPr>
            <p:cNvPr id="57" name="Forme libre 56"/>
            <p:cNvSpPr/>
            <p:nvPr/>
          </p:nvSpPr>
          <p:spPr>
            <a:xfrm>
              <a:off x="130629" y="3999244"/>
              <a:ext cx="150725" cy="432079"/>
            </a:xfrm>
            <a:custGeom>
              <a:avLst/>
              <a:gdLst>
                <a:gd name="connsiteX0" fmla="*/ 90435 w 150725"/>
                <a:gd name="connsiteY0" fmla="*/ 432079 h 432079"/>
                <a:gd name="connsiteX1" fmla="*/ 10048 w 150725"/>
                <a:gd name="connsiteY1" fmla="*/ 110532 h 432079"/>
                <a:gd name="connsiteX2" fmla="*/ 150725 w 150725"/>
                <a:gd name="connsiteY2" fmla="*/ 0 h 432079"/>
              </a:gdLst>
              <a:ahLst/>
              <a:cxnLst>
                <a:cxn ang="0">
                  <a:pos x="connsiteX0" y="connsiteY0"/>
                </a:cxn>
                <a:cxn ang="0">
                  <a:pos x="connsiteX1" y="connsiteY1"/>
                </a:cxn>
                <a:cxn ang="0">
                  <a:pos x="connsiteX2" y="connsiteY2"/>
                </a:cxn>
              </a:cxnLst>
              <a:rect l="l" t="t" r="r" b="b"/>
              <a:pathLst>
                <a:path w="150725" h="432079">
                  <a:moveTo>
                    <a:pt x="90435" y="432079"/>
                  </a:moveTo>
                  <a:cubicBezTo>
                    <a:pt x="45217" y="307312"/>
                    <a:pt x="0" y="182545"/>
                    <a:pt x="10048" y="110532"/>
                  </a:cubicBezTo>
                  <a:cubicBezTo>
                    <a:pt x="20096" y="38519"/>
                    <a:pt x="85410" y="19259"/>
                    <a:pt x="15072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58" name="Forme libre 57"/>
            <p:cNvSpPr/>
            <p:nvPr/>
          </p:nvSpPr>
          <p:spPr>
            <a:xfrm>
              <a:off x="239516" y="4005064"/>
              <a:ext cx="228027" cy="432079"/>
            </a:xfrm>
            <a:custGeom>
              <a:avLst/>
              <a:gdLst>
                <a:gd name="connsiteX0" fmla="*/ 90435 w 150725"/>
                <a:gd name="connsiteY0" fmla="*/ 432079 h 432079"/>
                <a:gd name="connsiteX1" fmla="*/ 10048 w 150725"/>
                <a:gd name="connsiteY1" fmla="*/ 110532 h 432079"/>
                <a:gd name="connsiteX2" fmla="*/ 150725 w 150725"/>
                <a:gd name="connsiteY2" fmla="*/ 0 h 432079"/>
                <a:gd name="connsiteX0" fmla="*/ 95460 w 95460"/>
                <a:gd name="connsiteY0" fmla="*/ 432079 h 432079"/>
                <a:gd name="connsiteX1" fmla="*/ 15073 w 95460"/>
                <a:gd name="connsiteY1" fmla="*/ 110532 h 432079"/>
                <a:gd name="connsiteX2" fmla="*/ 65315 w 95460"/>
                <a:gd name="connsiteY2" fmla="*/ 0 h 432079"/>
                <a:gd name="connsiteX0" fmla="*/ 95460 w 95460"/>
                <a:gd name="connsiteY0" fmla="*/ 432079 h 432079"/>
                <a:gd name="connsiteX1" fmla="*/ 15073 w 95460"/>
                <a:gd name="connsiteY1" fmla="*/ 110532 h 432079"/>
                <a:gd name="connsiteX2" fmla="*/ 65315 w 95460"/>
                <a:gd name="connsiteY2" fmla="*/ 0 h 432079"/>
                <a:gd name="connsiteX0" fmla="*/ 95460 w 95460"/>
                <a:gd name="connsiteY0" fmla="*/ 432079 h 432079"/>
                <a:gd name="connsiteX1" fmla="*/ 15073 w 95460"/>
                <a:gd name="connsiteY1" fmla="*/ 110532 h 432079"/>
                <a:gd name="connsiteX2" fmla="*/ 65315 w 95460"/>
                <a:gd name="connsiteY2" fmla="*/ 0 h 432079"/>
              </a:gdLst>
              <a:ahLst/>
              <a:cxnLst>
                <a:cxn ang="0">
                  <a:pos x="connsiteX0" y="connsiteY0"/>
                </a:cxn>
                <a:cxn ang="0">
                  <a:pos x="connsiteX1" y="connsiteY1"/>
                </a:cxn>
                <a:cxn ang="0">
                  <a:pos x="connsiteX2" y="connsiteY2"/>
                </a:cxn>
              </a:cxnLst>
              <a:rect l="l" t="t" r="r" b="b"/>
              <a:pathLst>
                <a:path w="95460" h="432079">
                  <a:moveTo>
                    <a:pt x="95460" y="432079"/>
                  </a:moveTo>
                  <a:cubicBezTo>
                    <a:pt x="50242" y="307312"/>
                    <a:pt x="18219" y="148896"/>
                    <a:pt x="15073" y="110532"/>
                  </a:cubicBezTo>
                  <a:cubicBezTo>
                    <a:pt x="12081" y="69919"/>
                    <a:pt x="0" y="19259"/>
                    <a:pt x="6531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61" name="Forme libre 60"/>
            <p:cNvSpPr/>
            <p:nvPr/>
          </p:nvSpPr>
          <p:spPr>
            <a:xfrm>
              <a:off x="191806" y="4005129"/>
              <a:ext cx="150026" cy="427290"/>
            </a:xfrm>
            <a:custGeom>
              <a:avLst/>
              <a:gdLst>
                <a:gd name="connsiteX0" fmla="*/ 115843 w 150026"/>
                <a:gd name="connsiteY0" fmla="*/ 0 h 427290"/>
                <a:gd name="connsiteX1" fmla="*/ 50325 w 150026"/>
                <a:gd name="connsiteY1" fmla="*/ 31335 h 427290"/>
                <a:gd name="connsiteX2" fmla="*/ 13293 w 150026"/>
                <a:gd name="connsiteY2" fmla="*/ 59821 h 427290"/>
                <a:gd name="connsiteX3" fmla="*/ 1899 w 150026"/>
                <a:gd name="connsiteY3" fmla="*/ 102550 h 427290"/>
                <a:gd name="connsiteX4" fmla="*/ 24687 w 150026"/>
                <a:gd name="connsiteY4" fmla="*/ 182310 h 427290"/>
                <a:gd name="connsiteX5" fmla="*/ 93054 w 150026"/>
                <a:gd name="connsiteY5" fmla="*/ 321892 h 427290"/>
                <a:gd name="connsiteX6" fmla="*/ 150026 w 150026"/>
                <a:gd name="connsiteY6" fmla="*/ 427290 h 42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026" h="427290">
                  <a:moveTo>
                    <a:pt x="115843" y="0"/>
                  </a:moveTo>
                  <a:cubicBezTo>
                    <a:pt x="91630" y="10682"/>
                    <a:pt x="67417" y="21365"/>
                    <a:pt x="50325" y="31335"/>
                  </a:cubicBezTo>
                  <a:cubicBezTo>
                    <a:pt x="33233" y="41305"/>
                    <a:pt x="21364" y="47952"/>
                    <a:pt x="13293" y="59821"/>
                  </a:cubicBezTo>
                  <a:cubicBezTo>
                    <a:pt x="5222" y="71690"/>
                    <a:pt x="0" y="82135"/>
                    <a:pt x="1899" y="102550"/>
                  </a:cubicBezTo>
                  <a:cubicBezTo>
                    <a:pt x="3798" y="122965"/>
                    <a:pt x="9495" y="145753"/>
                    <a:pt x="24687" y="182310"/>
                  </a:cubicBezTo>
                  <a:cubicBezTo>
                    <a:pt x="39879" y="218867"/>
                    <a:pt x="72164" y="281062"/>
                    <a:pt x="93054" y="321892"/>
                  </a:cubicBezTo>
                  <a:cubicBezTo>
                    <a:pt x="113944" y="362722"/>
                    <a:pt x="131985" y="395006"/>
                    <a:pt x="150026" y="427290"/>
                  </a:cubicBezTo>
                </a:path>
              </a:pathLst>
            </a:cu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pic>
        <p:nvPicPr>
          <p:cNvPr id="63" name="Picture 3" descr="C:\Users\Beaujean Jean\AppData\Local\Microsoft\Windows\Temporary Internet Files\Content.IE5\RCDZPTUD\MC900442138[1].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323528" y="3861048"/>
            <a:ext cx="571504" cy="563934"/>
          </a:xfrm>
          <a:prstGeom prst="rect">
            <a:avLst/>
          </a:prstGeom>
          <a:noFill/>
        </p:spPr>
      </p:pic>
      <p:cxnSp>
        <p:nvCxnSpPr>
          <p:cNvPr id="64" name="Connecteur droit 63"/>
          <p:cNvCxnSpPr>
            <a:stCxn id="5" idx="2"/>
            <a:endCxn id="63" idx="3"/>
          </p:cNvCxnSpPr>
          <p:nvPr/>
        </p:nvCxnSpPr>
        <p:spPr>
          <a:xfrm flipH="1" flipV="1">
            <a:off x="895032" y="4143015"/>
            <a:ext cx="901099" cy="25452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Groupe 78"/>
          <p:cNvGrpSpPr/>
          <p:nvPr/>
        </p:nvGrpSpPr>
        <p:grpSpPr>
          <a:xfrm>
            <a:off x="107504" y="4941168"/>
            <a:ext cx="648071" cy="216024"/>
            <a:chOff x="2915816" y="4869160"/>
            <a:chExt cx="883879" cy="288032"/>
          </a:xfrm>
        </p:grpSpPr>
        <p:grpSp>
          <p:nvGrpSpPr>
            <p:cNvPr id="14" name="Groupe 70"/>
            <p:cNvGrpSpPr/>
            <p:nvPr/>
          </p:nvGrpSpPr>
          <p:grpSpPr>
            <a:xfrm>
              <a:off x="2915816" y="4869160"/>
              <a:ext cx="288032" cy="288032"/>
              <a:chOff x="3131840" y="5013176"/>
              <a:chExt cx="432048" cy="432048"/>
            </a:xfrm>
          </p:grpSpPr>
          <p:sp>
            <p:nvSpPr>
              <p:cNvPr id="67" name="Rectangle 66"/>
              <p:cNvSpPr/>
              <p:nvPr/>
            </p:nvSpPr>
            <p:spPr>
              <a:xfrm>
                <a:off x="3131840" y="5229200"/>
                <a:ext cx="43204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8" name="Rectangle 67"/>
              <p:cNvSpPr/>
              <p:nvPr/>
            </p:nvSpPr>
            <p:spPr>
              <a:xfrm>
                <a:off x="3203848" y="5085184"/>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Rectangle 68"/>
              <p:cNvSpPr/>
              <p:nvPr/>
            </p:nvSpPr>
            <p:spPr>
              <a:xfrm>
                <a:off x="3347864" y="5157192"/>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0" name="Rectangle 69"/>
              <p:cNvSpPr/>
              <p:nvPr/>
            </p:nvSpPr>
            <p:spPr>
              <a:xfrm>
                <a:off x="3275856" y="5013176"/>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5" name="Groupe 77"/>
            <p:cNvGrpSpPr/>
            <p:nvPr/>
          </p:nvGrpSpPr>
          <p:grpSpPr>
            <a:xfrm>
              <a:off x="3275856" y="4869160"/>
              <a:ext cx="523839" cy="288032"/>
              <a:chOff x="3347864" y="5445224"/>
              <a:chExt cx="523839" cy="288032"/>
            </a:xfrm>
          </p:grpSpPr>
          <p:sp>
            <p:nvSpPr>
              <p:cNvPr id="72" name="Rectangle 71"/>
              <p:cNvSpPr/>
              <p:nvPr/>
            </p:nvSpPr>
            <p:spPr>
              <a:xfrm>
                <a:off x="3347864" y="5445224"/>
                <a:ext cx="360040"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Forme libre 73"/>
              <p:cNvSpPr/>
              <p:nvPr/>
            </p:nvSpPr>
            <p:spPr>
              <a:xfrm>
                <a:off x="3711126" y="5508703"/>
                <a:ext cx="160577" cy="151657"/>
              </a:xfrm>
              <a:custGeom>
                <a:avLst/>
                <a:gdLst>
                  <a:gd name="connsiteX0" fmla="*/ 0 w 160577"/>
                  <a:gd name="connsiteY0" fmla="*/ 0 h 151657"/>
                  <a:gd name="connsiteX1" fmla="*/ 71368 w 160577"/>
                  <a:gd name="connsiteY1" fmla="*/ 0 h 151657"/>
                  <a:gd name="connsiteX2" fmla="*/ 160577 w 160577"/>
                  <a:gd name="connsiteY2" fmla="*/ 80289 h 151657"/>
                  <a:gd name="connsiteX3" fmla="*/ 160577 w 160577"/>
                  <a:gd name="connsiteY3" fmla="*/ 151657 h 151657"/>
                  <a:gd name="connsiteX4" fmla="*/ 4460 w 160577"/>
                  <a:gd name="connsiteY4" fmla="*/ 151657 h 151657"/>
                  <a:gd name="connsiteX5" fmla="*/ 0 w 160577"/>
                  <a:gd name="connsiteY5" fmla="*/ 0 h 1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77" h="151657">
                    <a:moveTo>
                      <a:pt x="0" y="0"/>
                    </a:moveTo>
                    <a:lnTo>
                      <a:pt x="71368" y="0"/>
                    </a:lnTo>
                    <a:lnTo>
                      <a:pt x="160577" y="80289"/>
                    </a:lnTo>
                    <a:lnTo>
                      <a:pt x="160577" y="151657"/>
                    </a:lnTo>
                    <a:lnTo>
                      <a:pt x="4460" y="151657"/>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5" name="Bouée 74"/>
              <p:cNvSpPr/>
              <p:nvPr/>
            </p:nvSpPr>
            <p:spPr>
              <a:xfrm>
                <a:off x="3347864" y="5661248"/>
                <a:ext cx="72008" cy="72008"/>
              </a:xfrm>
              <a:prstGeom prst="donut">
                <a:avLst>
                  <a:gd name="adj" fmla="val 121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6" name="Bouée 75"/>
              <p:cNvSpPr/>
              <p:nvPr/>
            </p:nvSpPr>
            <p:spPr>
              <a:xfrm>
                <a:off x="3419872" y="5661248"/>
                <a:ext cx="72008" cy="72008"/>
              </a:xfrm>
              <a:prstGeom prst="donut">
                <a:avLst>
                  <a:gd name="adj" fmla="val 121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7" name="Bouée 76"/>
              <p:cNvSpPr/>
              <p:nvPr/>
            </p:nvSpPr>
            <p:spPr>
              <a:xfrm>
                <a:off x="3779912" y="5661248"/>
                <a:ext cx="72008" cy="72008"/>
              </a:xfrm>
              <a:prstGeom prst="donut">
                <a:avLst>
                  <a:gd name="adj" fmla="val 121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grpSp>
      <p:pic>
        <p:nvPicPr>
          <p:cNvPr id="80" name="Picture 3" descr="C:\Users\Beaujean Jean\AppData\Local\Microsoft\Windows\Temporary Internet Files\Content.IE5\RCDZPTUD\MC900442138[1].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467544" y="4509120"/>
            <a:ext cx="571504" cy="563934"/>
          </a:xfrm>
          <a:prstGeom prst="rect">
            <a:avLst/>
          </a:prstGeom>
          <a:noFill/>
        </p:spPr>
      </p:pic>
      <p:cxnSp>
        <p:nvCxnSpPr>
          <p:cNvPr id="81" name="Connecteur droit 80"/>
          <p:cNvCxnSpPr>
            <a:stCxn id="5" idx="3"/>
            <a:endCxn id="80" idx="3"/>
          </p:cNvCxnSpPr>
          <p:nvPr/>
        </p:nvCxnSpPr>
        <p:spPr>
          <a:xfrm flipH="1">
            <a:off x="1039048" y="4448451"/>
            <a:ext cx="778174" cy="34263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7" name="Picture 3" descr="C:\Users\Beaujean Jean\AppData\Local\Microsoft\Windows\Temporary Internet Files\Content.IE5\RCDZPTUD\MC900442138[1].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1043608" y="5229200"/>
            <a:ext cx="571504" cy="563934"/>
          </a:xfrm>
          <a:prstGeom prst="rect">
            <a:avLst/>
          </a:prstGeom>
          <a:noFill/>
        </p:spPr>
      </p:pic>
      <p:cxnSp>
        <p:nvCxnSpPr>
          <p:cNvPr id="88" name="Connecteur droit 87"/>
          <p:cNvCxnSpPr>
            <a:stCxn id="5" idx="4"/>
            <a:endCxn id="87" idx="0"/>
          </p:cNvCxnSpPr>
          <p:nvPr/>
        </p:nvCxnSpPr>
        <p:spPr>
          <a:xfrm flipH="1">
            <a:off x="1329360" y="4469539"/>
            <a:ext cx="538779" cy="759661"/>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1" name="ZoneTexte 90"/>
          <p:cNvSpPr txBox="1"/>
          <p:nvPr/>
        </p:nvSpPr>
        <p:spPr>
          <a:xfrm>
            <a:off x="2581176" y="4975076"/>
            <a:ext cx="1957139" cy="369332"/>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p:txBody>
      </p:sp>
      <p:cxnSp>
        <p:nvCxnSpPr>
          <p:cNvPr id="92" name="Connecteur droit 91"/>
          <p:cNvCxnSpPr>
            <a:stCxn id="4" idx="5"/>
          </p:cNvCxnSpPr>
          <p:nvPr/>
        </p:nvCxnSpPr>
        <p:spPr>
          <a:xfrm>
            <a:off x="2304497" y="4833906"/>
            <a:ext cx="323287" cy="251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Larme 97"/>
          <p:cNvSpPr/>
          <p:nvPr/>
        </p:nvSpPr>
        <p:spPr>
          <a:xfrm rot="18844289">
            <a:off x="800296" y="5849984"/>
            <a:ext cx="216024" cy="216024"/>
          </a:xfrm>
          <a:prstGeom prst="teardro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Éclair 98"/>
          <p:cNvSpPr/>
          <p:nvPr/>
        </p:nvSpPr>
        <p:spPr>
          <a:xfrm>
            <a:off x="1043608" y="5805264"/>
            <a:ext cx="216024" cy="288032"/>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Nuage 99"/>
          <p:cNvSpPr/>
          <p:nvPr/>
        </p:nvSpPr>
        <p:spPr>
          <a:xfrm>
            <a:off x="1302762" y="5831142"/>
            <a:ext cx="216024" cy="216024"/>
          </a:xfrm>
          <a:prstGeom prst="cloud">
            <a:avLst/>
          </a:prstGeom>
          <a:gradFill flip="none" rotWithShape="1">
            <a:gsLst>
              <a:gs pos="0">
                <a:schemeClr val="tx1"/>
              </a:gs>
              <a:gs pos="50000">
                <a:schemeClr val="tx1"/>
              </a:gs>
              <a:gs pos="100000">
                <a:schemeClr val="bg1"/>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3" name="Picture 2" descr="C:\Users\Beaujean Jean\AppData\Local\Microsoft\Windows\Temporary Internet Files\Content.IE5\RCDZPTUD\MC900442139[1].png"/>
          <p:cNvPicPr>
            <a:picLocks noChangeAspect="1" noChangeArrowheads="1"/>
          </p:cNvPicPr>
          <p:nvPr/>
        </p:nvPicPr>
        <p:blipFill>
          <a:blip r:embed="rId6" cstate="print"/>
          <a:srcRect/>
          <a:stretch>
            <a:fillRect/>
          </a:stretch>
        </p:blipFill>
        <p:spPr bwMode="auto">
          <a:xfrm>
            <a:off x="1835696" y="5877272"/>
            <a:ext cx="741274" cy="756506"/>
          </a:xfrm>
          <a:prstGeom prst="rect">
            <a:avLst/>
          </a:prstGeom>
          <a:noFill/>
        </p:spPr>
      </p:pic>
      <p:cxnSp>
        <p:nvCxnSpPr>
          <p:cNvPr id="104" name="Connecteur droit 103"/>
          <p:cNvCxnSpPr>
            <a:stCxn id="5" idx="5"/>
            <a:endCxn id="103" idx="0"/>
          </p:cNvCxnSpPr>
          <p:nvPr/>
        </p:nvCxnSpPr>
        <p:spPr>
          <a:xfrm>
            <a:off x="1919056" y="4448451"/>
            <a:ext cx="287277" cy="1428821"/>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2627784" y="5805264"/>
            <a:ext cx="2399952" cy="923330"/>
          </a:xfrm>
          <a:prstGeom prst="rect">
            <a:avLst/>
          </a:prstGeom>
          <a:noFill/>
        </p:spPr>
        <p:txBody>
          <a:bodyPr wrap="none" rtlCol="0">
            <a:spAutoFit/>
          </a:bodyPr>
          <a:lstStyle/>
          <a:p>
            <a:r>
              <a:rPr lang="fr-BE" i="1" dirty="0" smtClean="0"/>
              <a:t>Non pertinent</a:t>
            </a:r>
          </a:p>
          <a:p>
            <a:r>
              <a:rPr lang="fr-BE" i="1" dirty="0" smtClean="0"/>
              <a:t>Catégorie d’actes </a:t>
            </a:r>
          </a:p>
          <a:p>
            <a:r>
              <a:rPr lang="fr-BE" i="1" dirty="0" smtClean="0"/>
              <a:t>et travaux du CWATUPE</a:t>
            </a:r>
          </a:p>
        </p:txBody>
      </p:sp>
      <p:grpSp>
        <p:nvGrpSpPr>
          <p:cNvPr id="59" name="Groupe 58"/>
          <p:cNvGrpSpPr>
            <a:grpSpLocks noChangeAspect="1"/>
          </p:cNvGrpSpPr>
          <p:nvPr/>
        </p:nvGrpSpPr>
        <p:grpSpPr>
          <a:xfrm>
            <a:off x="6876256" y="5661248"/>
            <a:ext cx="2079252" cy="1440000"/>
            <a:chOff x="253702" y="-531440"/>
            <a:chExt cx="4677247" cy="3239269"/>
          </a:xfrm>
        </p:grpSpPr>
        <p:pic>
          <p:nvPicPr>
            <p:cNvPr id="60" name="Picture 9" descr="Résultat de recherche d'images pour &quot;logo spw&quot;"/>
            <p:cNvPicPr>
              <a:picLocks noChangeAspect="1" noChangeArrowheads="1"/>
            </p:cNvPicPr>
            <p:nvPr/>
          </p:nvPicPr>
          <p:blipFill>
            <a:blip r:embed="rId7" cstate="print"/>
            <a:srcRect/>
            <a:stretch>
              <a:fillRect/>
            </a:stretch>
          </p:blipFill>
          <p:spPr bwMode="auto">
            <a:xfrm>
              <a:off x="253702" y="261739"/>
              <a:ext cx="3310186" cy="1655093"/>
            </a:xfrm>
            <a:prstGeom prst="rect">
              <a:avLst/>
            </a:prstGeom>
            <a:noFill/>
          </p:spPr>
        </p:pic>
        <p:pic>
          <p:nvPicPr>
            <p:cNvPr id="62" name="Picture 11" descr="Résultat de recherche d'images pour &quot;logo DGO3&quot;"/>
            <p:cNvPicPr>
              <a:picLocks noChangeAspect="1" noChangeArrowheads="1"/>
            </p:cNvPicPr>
            <p:nvPr/>
          </p:nvPicPr>
          <p:blipFill>
            <a:blip r:embed="rId8" cstate="print"/>
            <a:srcRect/>
            <a:stretch>
              <a:fillRect/>
            </a:stretch>
          </p:blipFill>
          <p:spPr bwMode="auto">
            <a:xfrm>
              <a:off x="1691680" y="-531440"/>
              <a:ext cx="3239269" cy="3239269"/>
            </a:xfrm>
            <a:prstGeom prst="rect">
              <a:avLst/>
            </a:prstGeom>
            <a:noFill/>
          </p:spPr>
        </p:pic>
      </p:grpSp>
      <p:sp>
        <p:nvSpPr>
          <p:cNvPr id="65" name="Espace réservé du numéro de diapositive 64"/>
          <p:cNvSpPr>
            <a:spLocks noGrp="1"/>
          </p:cNvSpPr>
          <p:nvPr>
            <p:ph type="sldNum" sz="quarter" idx="12"/>
          </p:nvPr>
        </p:nvSpPr>
        <p:spPr/>
        <p:txBody>
          <a:bodyPr/>
          <a:lstStyle/>
          <a:p>
            <a:fld id="{74EF6541-E2B0-4EFA-A85B-A11FC5D2612C}" type="slidenum">
              <a:rPr lang="fr-BE" smtClean="0"/>
              <a:pPr/>
              <a:t>19</a:t>
            </a:fld>
            <a:endParaRPr lang="fr-BE"/>
          </a:p>
        </p:txBody>
      </p:sp>
    </p:spTree>
    <p:custDataLst>
      <p:tags r:id="rId1"/>
    </p:custDataLst>
  </p:cSld>
  <p:clrMapOvr>
    <a:masterClrMapping/>
  </p:clrMapOvr>
  <p:transition advTm="488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par>
                                <p:cTn id="55" presetID="10"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childTnLst>
                                </p:cTn>
                              </p:par>
                              <p:par>
                                <p:cTn id="66" presetID="10" presetClass="entr" presetSubtype="0" fill="hold"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fade">
                                      <p:cBhvr>
                                        <p:cTn id="68" dur="500"/>
                                        <p:tgtEl>
                                          <p:spTgt spid="8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fade">
                                      <p:cBhvr>
                                        <p:cTn id="71" dur="500"/>
                                        <p:tgtEl>
                                          <p:spTgt spid="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500"/>
                                        <p:tgtEl>
                                          <p:spTgt spid="9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fade">
                                      <p:cBhvr>
                                        <p:cTn id="77" dur="500"/>
                                        <p:tgtEl>
                                          <p:spTgt spid="100"/>
                                        </p:tgtEl>
                                      </p:cBhvr>
                                    </p:animEffect>
                                  </p:childTnLst>
                                </p:cTn>
                              </p:par>
                              <p:par>
                                <p:cTn id="78" presetID="10" presetClass="exit" presetSubtype="0" fill="hold"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fade">
                                      <p:cBhvr>
                                        <p:cTn id="86" dur="500"/>
                                        <p:tgtEl>
                                          <p:spTgt spid="91"/>
                                        </p:tgtEl>
                                      </p:cBhvr>
                                    </p:animEffect>
                                  </p:childTnLst>
                                </p:cTn>
                              </p:par>
                              <p:par>
                                <p:cTn id="87" presetID="10" presetClass="entr" presetSubtype="0" fill="hold" nodeType="with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fade">
                                      <p:cBhvr>
                                        <p:cTn id="89" dur="500"/>
                                        <p:tgtEl>
                                          <p:spTgt spid="9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fade">
                                      <p:cBhvr>
                                        <p:cTn id="94" dur="500"/>
                                        <p:tgtEl>
                                          <p:spTgt spid="103"/>
                                        </p:tgtEl>
                                      </p:cBhvr>
                                    </p:animEffect>
                                  </p:childTnLst>
                                </p:cTn>
                              </p:par>
                              <p:par>
                                <p:cTn id="95" presetID="10" presetClass="entr" presetSubtype="0" fill="hold" nodeType="with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fade">
                                      <p:cBhvr>
                                        <p:cTn id="97" dur="500"/>
                                        <p:tgtEl>
                                          <p:spTgt spid="10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1"/>
                                        </p:tgtEl>
                                        <p:attrNameLst>
                                          <p:attrName>style.visibility</p:attrName>
                                        </p:attrNameLst>
                                      </p:cBhvr>
                                      <p:to>
                                        <p:strVal val="visible"/>
                                      </p:to>
                                    </p:set>
                                    <p:animEffect transition="in" filter="fade">
                                      <p:cBhvr>
                                        <p:cTn id="10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 grpId="0"/>
      <p:bldP spid="35" grpId="0" animBg="1"/>
      <p:bldP spid="91" grpId="0"/>
      <p:bldP spid="98" grpId="0" animBg="1"/>
      <p:bldP spid="99" grpId="0" animBg="1"/>
      <p:bldP spid="100" grpId="0" animBg="1"/>
      <p:bldP spid="1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5136452"/>
            <a:ext cx="6400800" cy="1752600"/>
          </a:xfrm>
        </p:spPr>
        <p:txBody>
          <a:bodyPr>
            <a:normAutofit lnSpcReduction="10000"/>
          </a:bodyPr>
          <a:lstStyle/>
          <a:p>
            <a:r>
              <a:rPr lang="fr-BE" sz="2400" dirty="0" smtClean="0">
                <a:solidFill>
                  <a:schemeClr val="bg1"/>
                </a:solidFill>
              </a:rPr>
              <a:t>DGO3 DEE DRIGM</a:t>
            </a:r>
          </a:p>
          <a:p>
            <a:r>
              <a:rPr lang="fr-BE" sz="2400" dirty="0" smtClean="0">
                <a:solidFill>
                  <a:schemeClr val="bg1"/>
                </a:solidFill>
              </a:rPr>
              <a:t>Police des Mines</a:t>
            </a:r>
          </a:p>
          <a:p>
            <a:r>
              <a:rPr lang="fr-BE" sz="2400" dirty="0" smtClean="0">
                <a:solidFill>
                  <a:schemeClr val="bg1"/>
                </a:solidFill>
              </a:rPr>
              <a:t>Cellule Mines </a:t>
            </a:r>
          </a:p>
          <a:p>
            <a:r>
              <a:rPr lang="fr-BE" sz="2400" dirty="0" smtClean="0">
                <a:solidFill>
                  <a:schemeClr val="bg1"/>
                </a:solidFill>
              </a:rPr>
              <a:t>Wallonie</a:t>
            </a:r>
            <a:endParaRPr lang="fr-BE" sz="2400" dirty="0">
              <a:solidFill>
                <a:schemeClr val="bg1"/>
              </a:solidFill>
            </a:endParaRPr>
          </a:p>
        </p:txBody>
      </p:sp>
      <p:sp>
        <p:nvSpPr>
          <p:cNvPr id="13" name="Sous-titre 2"/>
          <p:cNvSpPr txBox="1">
            <a:spLocks/>
          </p:cNvSpPr>
          <p:nvPr/>
        </p:nvSpPr>
        <p:spPr>
          <a:xfrm>
            <a:off x="1403648" y="5143450"/>
            <a:ext cx="6400800" cy="17526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0"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0"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0" i="0" u="none" strike="noStrike" kern="1200" cap="none" spc="0" normalizeH="0" baseline="0" noProof="0" dirty="0" smtClean="0">
                <a:ln>
                  <a:noFill/>
                </a:ln>
                <a:effectLst/>
                <a:uLnTx/>
                <a:uFillTx/>
                <a:latin typeface="+mn-lt"/>
                <a:ea typeface="+mn-ea"/>
                <a:cs typeface="+mn-cs"/>
              </a:rPr>
              <a:t>Cellule Mines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0" i="0" u="none" strike="noStrike" kern="1200" cap="none" spc="0" normalizeH="0" baseline="0" noProof="0" dirty="0" smtClean="0">
                <a:ln>
                  <a:noFill/>
                </a:ln>
                <a:solidFill>
                  <a:schemeClr val="bg1"/>
                </a:solidFill>
                <a:effectLst/>
                <a:uLnTx/>
                <a:uFillTx/>
                <a:latin typeface="+mn-lt"/>
                <a:ea typeface="+mn-ea"/>
                <a:cs typeface="+mn-cs"/>
              </a:rPr>
              <a:t> </a:t>
            </a:r>
            <a:endParaRPr kumimoji="0" lang="fr-BE"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Titre 13"/>
          <p:cNvSpPr>
            <a:spLocks noGrp="1"/>
          </p:cNvSpPr>
          <p:nvPr>
            <p:ph type="ctrTitle"/>
          </p:nvPr>
        </p:nvSpPr>
        <p:spPr/>
        <p:txBody>
          <a:bodyPr/>
          <a:lstStyle/>
          <a:p>
            <a:endParaRPr lang="fr-BE"/>
          </a:p>
        </p:txBody>
      </p:sp>
      <p:grpSp>
        <p:nvGrpSpPr>
          <p:cNvPr id="7" name="Groupe 6"/>
          <p:cNvGrpSpPr>
            <a:grpSpLocks noChangeAspect="1"/>
          </p:cNvGrpSpPr>
          <p:nvPr/>
        </p:nvGrpSpPr>
        <p:grpSpPr>
          <a:xfrm>
            <a:off x="116484" y="-171240"/>
            <a:ext cx="2079252" cy="1440000"/>
            <a:chOff x="253702" y="-531440"/>
            <a:chExt cx="4677247" cy="3239269"/>
          </a:xfrm>
        </p:grpSpPr>
        <p:pic>
          <p:nvPicPr>
            <p:cNvPr id="5"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6"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8" name="Espace réservé du numéro de diapositive 7"/>
          <p:cNvSpPr>
            <a:spLocks noGrp="1"/>
          </p:cNvSpPr>
          <p:nvPr>
            <p:ph type="sldNum" sz="quarter" idx="12"/>
          </p:nvPr>
        </p:nvSpPr>
        <p:spPr/>
        <p:txBody>
          <a:bodyPr/>
          <a:lstStyle/>
          <a:p>
            <a:fld id="{74EF6541-E2B0-4EFA-A85B-A11FC5D2612C}" type="slidenum">
              <a:rPr lang="fr-BE" smtClean="0"/>
              <a:pPr/>
              <a:t>2</a:t>
            </a:fld>
            <a:endParaRPr lang="fr-BE"/>
          </a:p>
        </p:txBody>
      </p:sp>
    </p:spTree>
  </p:cSld>
  <p:clrMapOvr>
    <a:masterClrMapping/>
  </p:clrMapOvr>
  <p:transition advTm="24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childTnLst>
                          </p:cTn>
                        </p:par>
                        <p:par>
                          <p:cTn id="17" fill="hold">
                            <p:stCondLst>
                              <p:cond delay="500"/>
                            </p:stCondLst>
                            <p:childTnLst>
                              <p:par>
                                <p:cTn id="18" presetID="0" presetClass="path" presetSubtype="0" accel="50000" decel="50000" fill="hold" grpId="1" nodeType="afterEffect">
                                  <p:stCondLst>
                                    <p:cond delay="0"/>
                                  </p:stCondLst>
                                  <p:childTnLst>
                                    <p:animMotion origin="layout" path="M 0 0 L 0 -0.7456 " pathEditMode="relative" ptsTypes="AA">
                                      <p:cBhvr>
                                        <p:cTn id="19" dur="500" fill="hold"/>
                                        <p:tgtEl>
                                          <p:spTgt spid="13">
                                            <p:txEl>
                                              <p:pRg st="0" end="0"/>
                                            </p:txEl>
                                          </p:spTgt>
                                        </p:tgtEl>
                                        <p:attrNameLst>
                                          <p:attrName>ppt_x</p:attrName>
                                          <p:attrName>ppt_y</p:attrName>
                                        </p:attrNameLst>
                                      </p:cBhvr>
                                    </p:animMotion>
                                  </p:childTnLst>
                                </p:cTn>
                              </p:par>
                              <p:par>
                                <p:cTn id="20" presetID="0" presetClass="path" presetSubtype="0" accel="50000" decel="50000" fill="hold" grpId="1" nodeType="withEffect">
                                  <p:stCondLst>
                                    <p:cond delay="0"/>
                                  </p:stCondLst>
                                  <p:childTnLst>
                                    <p:animMotion origin="layout" path="M 0 0 L 0 -0.7456 " pathEditMode="relative" ptsTypes="AA">
                                      <p:cBhvr>
                                        <p:cTn id="21" dur="500" fill="hold"/>
                                        <p:tgtEl>
                                          <p:spTgt spid="13">
                                            <p:txEl>
                                              <p:pRg st="1" end="1"/>
                                            </p:txEl>
                                          </p:spTgt>
                                        </p:tgtEl>
                                        <p:attrNameLst>
                                          <p:attrName>ppt_x</p:attrName>
                                          <p:attrName>ppt_y</p:attrName>
                                        </p:attrNameLst>
                                      </p:cBhvr>
                                    </p:animMotion>
                                  </p:childTnLst>
                                </p:cTn>
                              </p:par>
                              <p:par>
                                <p:cTn id="22" presetID="0" presetClass="path" presetSubtype="0" accel="50000" decel="50000" fill="hold" grpId="1" nodeType="withEffect">
                                  <p:stCondLst>
                                    <p:cond delay="0"/>
                                  </p:stCondLst>
                                  <p:childTnLst>
                                    <p:animMotion origin="layout" path="M 0 0 L 0 -0.7456 " pathEditMode="relative" ptsTypes="AA">
                                      <p:cBhvr>
                                        <p:cTn id="23" dur="500" fill="hold"/>
                                        <p:tgtEl>
                                          <p:spTgt spid="13">
                                            <p:txEl>
                                              <p:pRg st="2" end="2"/>
                                            </p:txEl>
                                          </p:spTgt>
                                        </p:tgtEl>
                                        <p:attrNameLst>
                                          <p:attrName>ppt_x</p:attrName>
                                          <p:attrName>ppt_y</p:attrName>
                                        </p:attrNameLst>
                                      </p:cBhvr>
                                    </p:animMotion>
                                  </p:childTnLst>
                                </p:cTn>
                              </p:par>
                              <p:par>
                                <p:cTn id="24" presetID="0" presetClass="path" presetSubtype="0" accel="50000" decel="50000" fill="hold" grpId="1" nodeType="withEffect">
                                  <p:stCondLst>
                                    <p:cond delay="0"/>
                                  </p:stCondLst>
                                  <p:childTnLst>
                                    <p:animMotion origin="layout" path="M 0 0 L 0 -0.7456 " pathEditMode="relative" ptsTypes="AA">
                                      <p:cBhvr>
                                        <p:cTn id="25" dur="500" fill="hold"/>
                                        <p:tgtEl>
                                          <p:spTgt spid="13">
                                            <p:txEl>
                                              <p:pRg st="3" end="3"/>
                                            </p:txEl>
                                          </p:spTgt>
                                        </p:tgtEl>
                                        <p:attrNameLst>
                                          <p:attrName>ppt_x</p:attrName>
                                          <p:attrName>ppt_y</p:attrName>
                                        </p:attrNameLst>
                                      </p:cBhvr>
                                    </p:animMotion>
                                  </p:childTnLst>
                                </p:cTn>
                              </p:par>
                              <p:par>
                                <p:cTn id="26" presetID="4" presetClass="emph" presetSubtype="2" fill="hold" nodeType="withEffect">
                                  <p:stCondLst>
                                    <p:cond delay="0"/>
                                  </p:stCondLst>
                                  <p:childTnLst>
                                    <p:anim to="1.5" calcmode="lin" valueType="num">
                                      <p:cBhvr override="childStyle">
                                        <p:cTn id="27" dur="500" fill="hold"/>
                                        <p:tgtEl>
                                          <p:spTgt spid="1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stCxn id="5" idx="4"/>
            <a:endCxn id="6" idx="0"/>
          </p:cNvCxnSpPr>
          <p:nvPr/>
        </p:nvCxnSpPr>
        <p:spPr>
          <a:xfrm>
            <a:off x="1868139" y="4469539"/>
            <a:ext cx="19751" cy="831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normAutofit fontScale="90000"/>
          </a:bodyPr>
          <a:lstStyle/>
          <a:p>
            <a:r>
              <a:rPr lang="fr-BE" dirty="0" smtClean="0"/>
              <a:t>Moyens d’action de l’Administration</a:t>
            </a:r>
            <a:endParaRPr lang="fr-BE" dirty="0"/>
          </a:p>
        </p:txBody>
      </p:sp>
      <p:sp>
        <p:nvSpPr>
          <p:cNvPr id="3" name="Espace réservé du contenu 2"/>
          <p:cNvSpPr>
            <a:spLocks noGrp="1"/>
          </p:cNvSpPr>
          <p:nvPr>
            <p:ph idx="1"/>
          </p:nvPr>
        </p:nvSpPr>
        <p:spPr/>
        <p:txBody>
          <a:bodyPr/>
          <a:lstStyle/>
          <a:p>
            <a:pPr algn="ctr">
              <a:buNone/>
            </a:pPr>
            <a:r>
              <a:rPr lang="fr-BE" b="1" dirty="0" smtClean="0"/>
              <a:t>Modification</a:t>
            </a:r>
            <a:r>
              <a:rPr lang="fr-BE" dirty="0" smtClean="0">
                <a:solidFill>
                  <a:schemeClr val="bg1">
                    <a:lumMod val="65000"/>
                  </a:schemeClr>
                </a:solidFill>
              </a:rPr>
              <a:t> de zone de contrainte</a:t>
            </a:r>
          </a:p>
          <a:p>
            <a:pPr algn="ctr">
              <a:buNone/>
            </a:pPr>
            <a:endParaRPr lang="fr-BE" dirty="0"/>
          </a:p>
        </p:txBody>
      </p:sp>
      <p:sp>
        <p:nvSpPr>
          <p:cNvPr id="4" name="Ellipse 3"/>
          <p:cNvSpPr/>
          <p:nvPr/>
        </p:nvSpPr>
        <p:spPr>
          <a:xfrm>
            <a:off x="1259632" y="3789040"/>
            <a:ext cx="1224136" cy="1224136"/>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909320" y="5301208"/>
            <a:ext cx="1957139" cy="646331"/>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a:p>
            <a:r>
              <a:rPr lang="fr-BE" i="1" dirty="0" smtClean="0"/>
              <a:t>25m</a:t>
            </a:r>
          </a:p>
        </p:txBody>
      </p:sp>
      <p:sp>
        <p:nvSpPr>
          <p:cNvPr id="10" name="ZoneTexte 9"/>
          <p:cNvSpPr txBox="1"/>
          <p:nvPr/>
        </p:nvSpPr>
        <p:spPr>
          <a:xfrm>
            <a:off x="2814780" y="4211796"/>
            <a:ext cx="1274708" cy="369332"/>
          </a:xfrm>
          <a:prstGeom prst="rect">
            <a:avLst/>
          </a:prstGeom>
          <a:noFill/>
        </p:spPr>
        <p:txBody>
          <a:bodyPr wrap="none" rtlCol="0">
            <a:spAutoFit/>
          </a:bodyPr>
          <a:lstStyle/>
          <a:p>
            <a:r>
              <a:rPr lang="fr-BE" i="1" dirty="0" smtClean="0"/>
              <a:t>Puits visible</a:t>
            </a:r>
          </a:p>
        </p:txBody>
      </p:sp>
      <p:cxnSp>
        <p:nvCxnSpPr>
          <p:cNvPr id="11" name="Connecteur droit 10"/>
          <p:cNvCxnSpPr>
            <a:endCxn id="10" idx="1"/>
          </p:cNvCxnSpPr>
          <p:nvPr/>
        </p:nvCxnSpPr>
        <p:spPr>
          <a:xfrm>
            <a:off x="1919056" y="4395617"/>
            <a:ext cx="895724" cy="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427984" y="2398654"/>
            <a:ext cx="4464496" cy="4216539"/>
          </a:xfrm>
          <a:prstGeom prst="rect">
            <a:avLst/>
          </a:prstGeom>
          <a:noFill/>
        </p:spPr>
        <p:txBody>
          <a:bodyPr wrap="square" rtlCol="0">
            <a:spAutoFit/>
          </a:bodyPr>
          <a:lstStyle/>
          <a:p>
            <a:r>
              <a:rPr lang="fr-BE" sz="2800" dirty="0" smtClean="0"/>
              <a:t>Une étude géotechnique</a:t>
            </a:r>
          </a:p>
          <a:p>
            <a:endParaRPr lang="fr-BE" sz="1200" dirty="0" smtClean="0"/>
          </a:p>
          <a:p>
            <a:r>
              <a:rPr lang="fr-BE" sz="2000" dirty="0" smtClean="0"/>
              <a:t>basée sur :</a:t>
            </a:r>
          </a:p>
          <a:p>
            <a:endParaRPr lang="fr-BE" sz="1000" dirty="0" smtClean="0"/>
          </a:p>
          <a:p>
            <a:pPr marL="457200" indent="-457200">
              <a:buAutoNum type="arabicPeriod"/>
            </a:pPr>
            <a:r>
              <a:rPr lang="fr-BE" sz="2000" dirty="0" smtClean="0"/>
              <a:t>La situation locale</a:t>
            </a:r>
          </a:p>
          <a:p>
            <a:pPr marL="457200" indent="-457200">
              <a:buAutoNum type="arabicPeriod"/>
            </a:pPr>
            <a:r>
              <a:rPr lang="fr-BE" sz="2000" dirty="0" smtClean="0"/>
              <a:t>Les caractéristiques du puits</a:t>
            </a:r>
          </a:p>
          <a:p>
            <a:pPr marL="457200" indent="-457200">
              <a:buAutoNum type="arabicPeriod"/>
            </a:pPr>
            <a:r>
              <a:rPr lang="fr-BE" sz="2000" dirty="0" smtClean="0"/>
              <a:t>Les caractéristiques du remblai</a:t>
            </a:r>
          </a:p>
          <a:p>
            <a:pPr marL="457200" indent="-457200">
              <a:buAutoNum type="arabicPeriod"/>
            </a:pPr>
            <a:r>
              <a:rPr lang="fr-BE" sz="2000" dirty="0" smtClean="0"/>
              <a:t>Les paramètres </a:t>
            </a:r>
            <a:r>
              <a:rPr lang="fr-BE" sz="2000" dirty="0" err="1" smtClean="0"/>
              <a:t>géomécaniques</a:t>
            </a:r>
            <a:endParaRPr lang="fr-BE" sz="2000" dirty="0" smtClean="0"/>
          </a:p>
          <a:p>
            <a:pPr marL="457200" indent="-457200">
              <a:buAutoNum type="arabicPeriod"/>
            </a:pPr>
            <a:r>
              <a:rPr lang="fr-BE" sz="2000" dirty="0" smtClean="0"/>
              <a:t>Les surcharges existantes</a:t>
            </a:r>
          </a:p>
          <a:p>
            <a:pPr marL="457200" indent="-457200">
              <a:buAutoNum type="arabicPeriod"/>
            </a:pPr>
            <a:endParaRPr lang="fr-BE" sz="1000" dirty="0" smtClean="0"/>
          </a:p>
          <a:p>
            <a:pPr marL="457200" indent="-457200"/>
            <a:r>
              <a:rPr lang="fr-BE" sz="2800" dirty="0" smtClean="0"/>
              <a:t>Modifier l’ADP (Si ADP…)</a:t>
            </a:r>
          </a:p>
          <a:p>
            <a:pPr marL="457200" indent="-457200"/>
            <a:endParaRPr lang="fr-BE" sz="1200" dirty="0" smtClean="0"/>
          </a:p>
          <a:p>
            <a:r>
              <a:rPr lang="fr-BE" sz="2000" dirty="0" smtClean="0"/>
              <a:t>Les 25 m peuvent être revus…</a:t>
            </a:r>
          </a:p>
          <a:p>
            <a:pPr marL="457200" indent="-457200">
              <a:buAutoNum type="arabicPeriod"/>
            </a:pPr>
            <a:endParaRPr lang="fr-BE" sz="2000" dirty="0" smtClean="0"/>
          </a:p>
        </p:txBody>
      </p:sp>
      <p:cxnSp>
        <p:nvCxnSpPr>
          <p:cNvPr id="60" name="Connecteur droit avec flèche 59"/>
          <p:cNvCxnSpPr>
            <a:stCxn id="4" idx="0"/>
            <a:endCxn id="5" idx="0"/>
          </p:cNvCxnSpPr>
          <p:nvPr/>
        </p:nvCxnSpPr>
        <p:spPr>
          <a:xfrm flipH="1">
            <a:off x="1868139" y="3789040"/>
            <a:ext cx="3561" cy="25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4" idx="2"/>
            <a:endCxn id="5" idx="2"/>
          </p:cNvCxnSpPr>
          <p:nvPr/>
        </p:nvCxnSpPr>
        <p:spPr>
          <a:xfrm flipV="1">
            <a:off x="1259632" y="4397539"/>
            <a:ext cx="288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flipV="1">
            <a:off x="2237600" y="4397539"/>
            <a:ext cx="252000" cy="35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flipH="1" flipV="1">
            <a:off x="1868139" y="4760312"/>
            <a:ext cx="3561" cy="25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Ellipse 84"/>
          <p:cNvSpPr/>
          <p:nvPr/>
        </p:nvSpPr>
        <p:spPr>
          <a:xfrm>
            <a:off x="1506478" y="4025612"/>
            <a:ext cx="720080" cy="72008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p:cNvSpPr/>
          <p:nvPr/>
        </p:nvSpPr>
        <p:spPr>
          <a:xfrm>
            <a:off x="1796131" y="4325539"/>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6" name="ZoneTexte 85"/>
          <p:cNvSpPr txBox="1"/>
          <p:nvPr/>
        </p:nvSpPr>
        <p:spPr>
          <a:xfrm>
            <a:off x="1362732" y="5569674"/>
            <a:ext cx="849015" cy="369332"/>
          </a:xfrm>
          <a:prstGeom prst="rect">
            <a:avLst/>
          </a:prstGeom>
          <a:noFill/>
        </p:spPr>
        <p:txBody>
          <a:bodyPr wrap="none" rtlCol="0">
            <a:spAutoFit/>
          </a:bodyPr>
          <a:lstStyle/>
          <a:p>
            <a:r>
              <a:rPr lang="fr-BE" i="1" dirty="0" smtClean="0">
                <a:solidFill>
                  <a:srgbClr val="FF0000"/>
                </a:solidFill>
              </a:rPr>
              <a:t>réduite</a:t>
            </a:r>
          </a:p>
        </p:txBody>
      </p:sp>
      <p:sp>
        <p:nvSpPr>
          <p:cNvPr id="89" name="Rectangle 88"/>
          <p:cNvSpPr/>
          <p:nvPr/>
        </p:nvSpPr>
        <p:spPr>
          <a:xfrm>
            <a:off x="2483768" y="2687167"/>
            <a:ext cx="10081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ZoneTexte 89"/>
          <p:cNvSpPr txBox="1"/>
          <p:nvPr/>
        </p:nvSpPr>
        <p:spPr>
          <a:xfrm>
            <a:off x="2699792" y="3284984"/>
            <a:ext cx="809837" cy="461665"/>
          </a:xfrm>
          <a:prstGeom prst="rect">
            <a:avLst/>
          </a:prstGeom>
          <a:noFill/>
        </p:spPr>
        <p:txBody>
          <a:bodyPr wrap="none" rtlCol="0">
            <a:spAutoFit/>
          </a:bodyPr>
          <a:lstStyle/>
          <a:p>
            <a:r>
              <a:rPr lang="fr-BE" sz="2400" dirty="0" smtClean="0">
                <a:solidFill>
                  <a:srgbClr val="C53C11"/>
                </a:solidFill>
              </a:rPr>
              <a:t>30 m</a:t>
            </a:r>
            <a:endParaRPr lang="fr-BE" sz="2400" dirty="0">
              <a:solidFill>
                <a:srgbClr val="C53C11"/>
              </a:solidFill>
            </a:endParaRPr>
          </a:p>
        </p:txBody>
      </p:sp>
      <p:sp>
        <p:nvSpPr>
          <p:cNvPr id="93" name="ZoneTexte 92"/>
          <p:cNvSpPr txBox="1"/>
          <p:nvPr/>
        </p:nvSpPr>
        <p:spPr>
          <a:xfrm>
            <a:off x="2918525" y="2748811"/>
            <a:ext cx="707245" cy="400110"/>
          </a:xfrm>
          <a:prstGeom prst="rect">
            <a:avLst/>
          </a:prstGeom>
          <a:noFill/>
        </p:spPr>
        <p:txBody>
          <a:bodyPr wrap="none" rtlCol="0">
            <a:spAutoFit/>
          </a:bodyPr>
          <a:lstStyle/>
          <a:p>
            <a:r>
              <a:rPr lang="fr-BE" sz="2000" dirty="0" smtClean="0">
                <a:solidFill>
                  <a:srgbClr val="EF673D"/>
                </a:solidFill>
              </a:rPr>
              <a:t>20 m</a:t>
            </a:r>
            <a:endParaRPr lang="fr-BE" sz="2000" dirty="0">
              <a:solidFill>
                <a:srgbClr val="EF673D"/>
              </a:solidFill>
            </a:endParaRPr>
          </a:p>
        </p:txBody>
      </p:sp>
      <p:sp>
        <p:nvSpPr>
          <p:cNvPr id="94" name="ZoneTexte 93"/>
          <p:cNvSpPr txBox="1"/>
          <p:nvPr/>
        </p:nvSpPr>
        <p:spPr>
          <a:xfrm>
            <a:off x="2339752" y="2975199"/>
            <a:ext cx="655949" cy="369332"/>
          </a:xfrm>
          <a:prstGeom prst="rect">
            <a:avLst/>
          </a:prstGeom>
          <a:noFill/>
        </p:spPr>
        <p:txBody>
          <a:bodyPr wrap="none" rtlCol="0">
            <a:spAutoFit/>
          </a:bodyPr>
          <a:lstStyle/>
          <a:p>
            <a:r>
              <a:rPr lang="fr-BE" dirty="0" smtClean="0">
                <a:solidFill>
                  <a:srgbClr val="F5A48B"/>
                </a:solidFill>
              </a:rPr>
              <a:t>10 m</a:t>
            </a:r>
            <a:endParaRPr lang="fr-BE" dirty="0">
              <a:solidFill>
                <a:srgbClr val="F5A48B"/>
              </a:solidFill>
            </a:endParaRPr>
          </a:p>
        </p:txBody>
      </p:sp>
      <p:sp>
        <p:nvSpPr>
          <p:cNvPr id="95" name="Rectangle 94"/>
          <p:cNvSpPr/>
          <p:nvPr/>
        </p:nvSpPr>
        <p:spPr>
          <a:xfrm>
            <a:off x="4355976" y="5157192"/>
            <a:ext cx="432048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6" name="ZoneTexte 95"/>
          <p:cNvSpPr txBox="1"/>
          <p:nvPr/>
        </p:nvSpPr>
        <p:spPr>
          <a:xfrm>
            <a:off x="2123728" y="3263231"/>
            <a:ext cx="649537" cy="369332"/>
          </a:xfrm>
          <a:prstGeom prst="rect">
            <a:avLst/>
          </a:prstGeom>
          <a:noFill/>
        </p:spPr>
        <p:txBody>
          <a:bodyPr wrap="none" rtlCol="0">
            <a:spAutoFit/>
          </a:bodyPr>
          <a:lstStyle/>
          <a:p>
            <a:r>
              <a:rPr lang="fr-BE" dirty="0" smtClean="0"/>
              <a:t>aussi</a:t>
            </a:r>
            <a:endParaRPr lang="fr-BE" dirty="0"/>
          </a:p>
        </p:txBody>
      </p:sp>
      <p:sp>
        <p:nvSpPr>
          <p:cNvPr id="97" name="Ellipse 96"/>
          <p:cNvSpPr/>
          <p:nvPr/>
        </p:nvSpPr>
        <p:spPr>
          <a:xfrm>
            <a:off x="1619549" y="4163428"/>
            <a:ext cx="489600" cy="48960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1" name="Connecteur droit avec flèche 100"/>
          <p:cNvCxnSpPr/>
          <p:nvPr/>
        </p:nvCxnSpPr>
        <p:spPr>
          <a:xfrm flipH="1">
            <a:off x="1882732" y="3813662"/>
            <a:ext cx="3561" cy="25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V="1">
            <a:off x="1274225" y="4422161"/>
            <a:ext cx="288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H="1" flipV="1">
            <a:off x="2252193" y="4422161"/>
            <a:ext cx="252000" cy="35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H="1" flipV="1">
            <a:off x="1882732" y="4784934"/>
            <a:ext cx="3561" cy="25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1691557" y="4235436"/>
            <a:ext cx="351656" cy="353968"/>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8" name="Ellipse 107"/>
          <p:cNvSpPr/>
          <p:nvPr/>
        </p:nvSpPr>
        <p:spPr>
          <a:xfrm>
            <a:off x="1797555" y="4331237"/>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9" name="Ellipse 108"/>
          <p:cNvSpPr/>
          <p:nvPr/>
        </p:nvSpPr>
        <p:spPr>
          <a:xfrm>
            <a:off x="1373504" y="3925490"/>
            <a:ext cx="979200" cy="97920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Ellipse 109"/>
          <p:cNvSpPr/>
          <p:nvPr/>
        </p:nvSpPr>
        <p:spPr>
          <a:xfrm>
            <a:off x="1475656" y="4027642"/>
            <a:ext cx="783704" cy="77156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3" name="Ellipse 112"/>
          <p:cNvSpPr/>
          <p:nvPr/>
        </p:nvSpPr>
        <p:spPr>
          <a:xfrm>
            <a:off x="1805552" y="4337442"/>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4" name="Connecteur droit avec flèche 113"/>
          <p:cNvCxnSpPr/>
          <p:nvPr/>
        </p:nvCxnSpPr>
        <p:spPr>
          <a:xfrm flipH="1">
            <a:off x="1868139" y="3934322"/>
            <a:ext cx="0" cy="10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flipV="1">
            <a:off x="1376903" y="4429546"/>
            <a:ext cx="10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flipH="1" flipV="1">
            <a:off x="2237600" y="4429546"/>
            <a:ext cx="10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flipH="1" flipV="1">
            <a:off x="1877560" y="4791612"/>
            <a:ext cx="0" cy="10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 name="Ellipse 117"/>
          <p:cNvSpPr/>
          <p:nvPr/>
        </p:nvSpPr>
        <p:spPr>
          <a:xfrm>
            <a:off x="1145584" y="3696791"/>
            <a:ext cx="1468800" cy="1468800"/>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9" name="Ellipse 118"/>
          <p:cNvSpPr/>
          <p:nvPr/>
        </p:nvSpPr>
        <p:spPr>
          <a:xfrm>
            <a:off x="1331640" y="3872337"/>
            <a:ext cx="1116000" cy="1117144"/>
          </a:xfrm>
          <a:prstGeom prst="ellipse">
            <a:avLst/>
          </a:prstGeom>
          <a:solidFill>
            <a:srgbClr val="55CF8F"/>
          </a:solidFill>
          <a:ln w="28575">
            <a:solidFill>
              <a:srgbClr val="F248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0" name="Ellipse 119"/>
          <p:cNvSpPr/>
          <p:nvPr/>
        </p:nvSpPr>
        <p:spPr>
          <a:xfrm>
            <a:off x="1813114" y="4334353"/>
            <a:ext cx="144016"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2" name="Connecteur droit avec flèche 121"/>
          <p:cNvCxnSpPr/>
          <p:nvPr/>
        </p:nvCxnSpPr>
        <p:spPr>
          <a:xfrm flipH="1">
            <a:off x="1892071" y="3690892"/>
            <a:ext cx="3561" cy="216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p:nvPr/>
        </p:nvCxnSpPr>
        <p:spPr>
          <a:xfrm flipV="1">
            <a:off x="1148993" y="4416871"/>
            <a:ext cx="180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p:nvPr/>
        </p:nvCxnSpPr>
        <p:spPr>
          <a:xfrm flipH="1" flipV="1">
            <a:off x="2440323" y="4416871"/>
            <a:ext cx="180000" cy="35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p:cNvCxnSpPr/>
          <p:nvPr/>
        </p:nvCxnSpPr>
        <p:spPr>
          <a:xfrm flipH="1" flipV="1">
            <a:off x="1892071" y="4982265"/>
            <a:ext cx="3561" cy="180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ZoneTexte 126"/>
          <p:cNvSpPr txBox="1"/>
          <p:nvPr/>
        </p:nvSpPr>
        <p:spPr>
          <a:xfrm>
            <a:off x="898244" y="5301208"/>
            <a:ext cx="1957139" cy="646331"/>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a:p>
            <a:r>
              <a:rPr lang="fr-BE" i="1" dirty="0" smtClean="0"/>
              <a:t>10m</a:t>
            </a:r>
          </a:p>
        </p:txBody>
      </p:sp>
      <p:sp>
        <p:nvSpPr>
          <p:cNvPr id="128" name="ZoneTexte 127"/>
          <p:cNvSpPr txBox="1"/>
          <p:nvPr/>
        </p:nvSpPr>
        <p:spPr>
          <a:xfrm>
            <a:off x="899592" y="5301208"/>
            <a:ext cx="1957139" cy="646331"/>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a:p>
            <a:r>
              <a:rPr lang="fr-BE" i="1" dirty="0" smtClean="0"/>
              <a:t>20m</a:t>
            </a:r>
          </a:p>
        </p:txBody>
      </p:sp>
      <p:sp>
        <p:nvSpPr>
          <p:cNvPr id="129" name="ZoneTexte 128"/>
          <p:cNvSpPr txBox="1"/>
          <p:nvPr/>
        </p:nvSpPr>
        <p:spPr>
          <a:xfrm>
            <a:off x="899592" y="5301208"/>
            <a:ext cx="1957139" cy="646331"/>
          </a:xfrm>
          <a:prstGeom prst="rect">
            <a:avLst/>
          </a:prstGeom>
          <a:noFill/>
        </p:spPr>
        <p:txBody>
          <a:bodyPr wrap="none" rtlCol="0">
            <a:spAutoFit/>
          </a:bodyPr>
          <a:lstStyle/>
          <a:p>
            <a:r>
              <a:rPr lang="fr-BE" i="1" dirty="0" smtClean="0"/>
              <a:t>Zone de </a:t>
            </a:r>
            <a:r>
              <a:rPr lang="fr-BE" b="1" i="1" dirty="0" smtClean="0">
                <a:solidFill>
                  <a:srgbClr val="55CF8F"/>
                </a:solidFill>
              </a:rPr>
              <a:t>contrainte</a:t>
            </a:r>
          </a:p>
          <a:p>
            <a:r>
              <a:rPr lang="fr-BE" i="1" dirty="0" smtClean="0"/>
              <a:t>30m</a:t>
            </a:r>
          </a:p>
        </p:txBody>
      </p:sp>
      <p:sp>
        <p:nvSpPr>
          <p:cNvPr id="132" name="Rectangle 131"/>
          <p:cNvSpPr/>
          <p:nvPr/>
        </p:nvSpPr>
        <p:spPr>
          <a:xfrm>
            <a:off x="4355976" y="2504013"/>
            <a:ext cx="4392488" cy="252028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1" name="Groupe 50"/>
          <p:cNvGrpSpPr>
            <a:grpSpLocks noChangeAspect="1"/>
          </p:cNvGrpSpPr>
          <p:nvPr/>
        </p:nvGrpSpPr>
        <p:grpSpPr>
          <a:xfrm>
            <a:off x="3563888" y="5418000"/>
            <a:ext cx="2079252" cy="1440000"/>
            <a:chOff x="253702" y="-531440"/>
            <a:chExt cx="4677247" cy="3239269"/>
          </a:xfrm>
        </p:grpSpPr>
        <p:pic>
          <p:nvPicPr>
            <p:cNvPr id="52" name="Picture 9" descr="Résultat de recherche d'images pour &quot;logo spw&quot;"/>
            <p:cNvPicPr>
              <a:picLocks noChangeAspect="1" noChangeArrowheads="1"/>
            </p:cNvPicPr>
            <p:nvPr/>
          </p:nvPicPr>
          <p:blipFill>
            <a:blip r:embed="rId4" cstate="print"/>
            <a:srcRect/>
            <a:stretch>
              <a:fillRect/>
            </a:stretch>
          </p:blipFill>
          <p:spPr bwMode="auto">
            <a:xfrm>
              <a:off x="253702" y="261739"/>
              <a:ext cx="3310186" cy="1655093"/>
            </a:xfrm>
            <a:prstGeom prst="rect">
              <a:avLst/>
            </a:prstGeom>
            <a:noFill/>
          </p:spPr>
        </p:pic>
        <p:pic>
          <p:nvPicPr>
            <p:cNvPr id="53" name="Picture 11" descr="Résultat de recherche d'images pour &quot;logo DGO3&quot;"/>
            <p:cNvPicPr>
              <a:picLocks noChangeAspect="1" noChangeArrowheads="1"/>
            </p:cNvPicPr>
            <p:nvPr/>
          </p:nvPicPr>
          <p:blipFill>
            <a:blip r:embed="rId5" cstate="print"/>
            <a:srcRect/>
            <a:stretch>
              <a:fillRect/>
            </a:stretch>
          </p:blipFill>
          <p:spPr bwMode="auto">
            <a:xfrm>
              <a:off x="1691680" y="-531440"/>
              <a:ext cx="3239269" cy="3239269"/>
            </a:xfrm>
            <a:prstGeom prst="rect">
              <a:avLst/>
            </a:prstGeom>
            <a:noFill/>
          </p:spPr>
        </p:pic>
      </p:grpSp>
      <p:sp>
        <p:nvSpPr>
          <p:cNvPr id="54" name="Espace réservé du numéro de diapositive 53"/>
          <p:cNvSpPr>
            <a:spLocks noGrp="1"/>
          </p:cNvSpPr>
          <p:nvPr>
            <p:ph type="sldNum" sz="quarter" idx="12"/>
          </p:nvPr>
        </p:nvSpPr>
        <p:spPr/>
        <p:txBody>
          <a:bodyPr/>
          <a:lstStyle/>
          <a:p>
            <a:fld id="{74EF6541-E2B0-4EFA-A85B-A11FC5D2612C}" type="slidenum">
              <a:rPr lang="fr-BE" smtClean="0"/>
              <a:pPr/>
              <a:t>20</a:t>
            </a:fld>
            <a:endParaRPr lang="fr-BE"/>
          </a:p>
        </p:txBody>
      </p:sp>
      <p:sp>
        <p:nvSpPr>
          <p:cNvPr id="56" name="Rectangle 55"/>
          <p:cNvSpPr/>
          <p:nvPr/>
        </p:nvSpPr>
        <p:spPr>
          <a:xfrm>
            <a:off x="4211960" y="2348880"/>
            <a:ext cx="4536504" cy="273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cSld>
  <p:clrMapOvr>
    <a:masterClrMapping/>
  </p:clrMapOvr>
  <p:transition advTm="618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9" presetClass="emph" presetSubtype="0" grpId="0" nodeType="withEffect">
                                  <p:stCondLst>
                                    <p:cond delay="0"/>
                                  </p:stCondLst>
                                  <p:childTnLst>
                                    <p:set>
                                      <p:cBhvr rctx="PPT">
                                        <p:cTn id="18" dur="indefinite"/>
                                        <p:tgtEl>
                                          <p:spTgt spid="4"/>
                                        </p:tgtEl>
                                        <p:attrNameLst>
                                          <p:attrName>style.opacity</p:attrName>
                                        </p:attrNameLst>
                                      </p:cBhvr>
                                      <p:to>
                                        <p:strVal val="0.5"/>
                                      </p:to>
                                    </p:set>
                                    <p:animEffect filter="image" prLst="opacity: 0.5">
                                      <p:cBhvr rctx="IE">
                                        <p:cTn id="19" dur="indefinite"/>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0"/>
                                        </p:tgtEl>
                                      </p:cBhvr>
                                    </p:animEffect>
                                    <p:set>
                                      <p:cBhvr>
                                        <p:cTn id="30" dur="1" fill="hold">
                                          <p:stCondLst>
                                            <p:cond delay="499"/>
                                          </p:stCondLst>
                                        </p:cTn>
                                        <p:tgtEl>
                                          <p:spTgt spid="6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3"/>
                                        </p:tgtEl>
                                      </p:cBhvr>
                                    </p:animEffect>
                                    <p:set>
                                      <p:cBhvr>
                                        <p:cTn id="36" dur="1" fill="hold">
                                          <p:stCondLst>
                                            <p:cond delay="499"/>
                                          </p:stCondLst>
                                        </p:cTn>
                                        <p:tgtEl>
                                          <p:spTgt spid="7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2"/>
                                        </p:tgtEl>
                                      </p:cBhvr>
                                    </p:animEffect>
                                    <p:set>
                                      <p:cBhvr>
                                        <p:cTn id="39" dur="1" fill="hold">
                                          <p:stCondLst>
                                            <p:cond delay="499"/>
                                          </p:stCondLst>
                                        </p:cTn>
                                        <p:tgtEl>
                                          <p:spTgt spid="8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5"/>
                                        </p:tgtEl>
                                      </p:cBhvr>
                                    </p:animEffect>
                                    <p:set>
                                      <p:cBhvr>
                                        <p:cTn id="42" dur="1" fill="hold">
                                          <p:stCondLst>
                                            <p:cond delay="499"/>
                                          </p:stCondLst>
                                        </p:cTn>
                                        <p:tgtEl>
                                          <p:spTgt spid="85"/>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ntr" presetSubtype="0" fill="hold" grpId="1" nodeType="with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fade">
                                      <p:cBhvr>
                                        <p:cTn id="48" dur="500"/>
                                        <p:tgtEl>
                                          <p:spTgt spid="9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500"/>
                                        <p:tgtEl>
                                          <p:spTgt spid="10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fade">
                                      <p:cBhvr>
                                        <p:cTn id="61" dur="500"/>
                                        <p:tgtEl>
                                          <p:spTgt spid="105"/>
                                        </p:tgtEl>
                                      </p:cBhvr>
                                    </p:animEffect>
                                  </p:childTnLst>
                                </p:cTn>
                              </p:par>
                              <p:par>
                                <p:cTn id="62" presetID="10" presetClass="entr" presetSubtype="0" fill="hold"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par>
                                <p:cTn id="65" presetID="10" presetClass="entr" presetSubtype="0" fill="hold"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500"/>
                                        <p:tgtEl>
                                          <p:spTgt spid="102"/>
                                        </p:tgtEl>
                                      </p:cBhvr>
                                    </p:animEffect>
                                  </p:childTnLst>
                                </p:cTn>
                              </p:par>
                              <p:par>
                                <p:cTn id="68" presetID="10" presetClass="entr" presetSubtype="0" fill="hold" nodeType="with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fade">
                                      <p:cBhvr>
                                        <p:cTn id="70" dur="500"/>
                                        <p:tgtEl>
                                          <p:spTgt spid="106"/>
                                        </p:tgtEl>
                                      </p:cBhvr>
                                    </p:animEffect>
                                  </p:childTnLst>
                                </p:cTn>
                              </p:par>
                              <p:par>
                                <p:cTn id="71" presetID="9" presetClass="emph" presetSubtype="0" grpId="0" nodeType="withEffect">
                                  <p:stCondLst>
                                    <p:cond delay="0"/>
                                  </p:stCondLst>
                                  <p:childTnLst>
                                    <p:set>
                                      <p:cBhvr rctx="PPT">
                                        <p:cTn id="72" dur="indefinite"/>
                                        <p:tgtEl>
                                          <p:spTgt spid="97"/>
                                        </p:tgtEl>
                                        <p:attrNameLst>
                                          <p:attrName>style.opacity</p:attrName>
                                        </p:attrNameLst>
                                      </p:cBhvr>
                                      <p:to>
                                        <p:strVal val="0.5"/>
                                      </p:to>
                                    </p:set>
                                    <p:animEffect filter="image" prLst="opacity: 0.5">
                                      <p:cBhvr rctx="IE">
                                        <p:cTn id="73" dur="indefinite"/>
                                        <p:tgtEl>
                                          <p:spTgt spid="9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fade">
                                      <p:cBhvr>
                                        <p:cTn id="76" dur="500"/>
                                        <p:tgtEl>
                                          <p:spTgt spid="107"/>
                                        </p:tgtEl>
                                      </p:cBhvr>
                                    </p:animEffect>
                                  </p:childTnLst>
                                </p:cTn>
                              </p:par>
                              <p:par>
                                <p:cTn id="77" presetID="10" presetClass="exit" presetSubtype="0" fill="hold" grpId="0" nodeType="withEffect">
                                  <p:stCondLst>
                                    <p:cond delay="0"/>
                                  </p:stCondLst>
                                  <p:childTnLst>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500"/>
                                        <p:tgtEl>
                                          <p:spTgt spid="1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1" nodeType="click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9" presetClass="emph" presetSubtype="0" grpId="0" nodeType="withEffect">
                                  <p:stCondLst>
                                    <p:cond delay="0"/>
                                  </p:stCondLst>
                                  <p:childTnLst>
                                    <p:set>
                                      <p:cBhvr rctx="PPT">
                                        <p:cTn id="89" dur="indefinite"/>
                                        <p:tgtEl>
                                          <p:spTgt spid="109"/>
                                        </p:tgtEl>
                                        <p:attrNameLst>
                                          <p:attrName>style.opacity</p:attrName>
                                        </p:attrNameLst>
                                      </p:cBhvr>
                                      <p:to>
                                        <p:strVal val="0.5"/>
                                      </p:to>
                                    </p:set>
                                    <p:animEffect filter="image" prLst="opacity: 0.5">
                                      <p:cBhvr rctx="IE">
                                        <p:cTn id="90" dur="indefinite"/>
                                        <p:tgtEl>
                                          <p:spTgt spid="109"/>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113"/>
                                        </p:tgtEl>
                                        <p:attrNameLst>
                                          <p:attrName>style.visibility</p:attrName>
                                        </p:attrNameLst>
                                      </p:cBhvr>
                                      <p:to>
                                        <p:strVal val="visible"/>
                                      </p:to>
                                    </p:set>
                                    <p:animEffect transition="in" filter="fade">
                                      <p:cBhvr>
                                        <p:cTn id="94" dur="500"/>
                                        <p:tgtEl>
                                          <p:spTgt spid="1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500"/>
                                        <p:tgtEl>
                                          <p:spTgt spid="110"/>
                                        </p:tgtEl>
                                      </p:cBhvr>
                                    </p:animEffect>
                                  </p:childTnLst>
                                </p:cTn>
                              </p:par>
                              <p:par>
                                <p:cTn id="98" presetID="10" presetClass="entr" presetSubtype="0" fill="hold" nodeType="withEffect">
                                  <p:stCondLst>
                                    <p:cond delay="0"/>
                                  </p:stCondLst>
                                  <p:childTnLst>
                                    <p:set>
                                      <p:cBhvr>
                                        <p:cTn id="99" dur="1" fill="hold">
                                          <p:stCondLst>
                                            <p:cond delay="0"/>
                                          </p:stCondLst>
                                        </p:cTn>
                                        <p:tgtEl>
                                          <p:spTgt spid="116"/>
                                        </p:tgtEl>
                                        <p:attrNameLst>
                                          <p:attrName>style.visibility</p:attrName>
                                        </p:attrNameLst>
                                      </p:cBhvr>
                                      <p:to>
                                        <p:strVal val="visible"/>
                                      </p:to>
                                    </p:set>
                                    <p:animEffect transition="in" filter="fade">
                                      <p:cBhvr>
                                        <p:cTn id="100" dur="500"/>
                                        <p:tgtEl>
                                          <p:spTgt spid="116"/>
                                        </p:tgtEl>
                                      </p:cBhvr>
                                    </p:animEffect>
                                  </p:childTnLst>
                                </p:cTn>
                              </p:par>
                              <p:par>
                                <p:cTn id="101" presetID="10" presetClass="entr" presetSubtype="0" fill="hold" nodeType="with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fade">
                                      <p:cBhvr>
                                        <p:cTn id="103" dur="500"/>
                                        <p:tgtEl>
                                          <p:spTgt spid="114"/>
                                        </p:tgtEl>
                                      </p:cBhvr>
                                    </p:animEffect>
                                  </p:childTnLst>
                                </p:cTn>
                              </p:par>
                              <p:par>
                                <p:cTn id="104" presetID="10" presetClass="entr" presetSubtype="0" fill="hold" nodeType="withEffect">
                                  <p:stCondLst>
                                    <p:cond delay="0"/>
                                  </p:stCondLst>
                                  <p:childTnLst>
                                    <p:set>
                                      <p:cBhvr>
                                        <p:cTn id="105" dur="1" fill="hold">
                                          <p:stCondLst>
                                            <p:cond delay="0"/>
                                          </p:stCondLst>
                                        </p:cTn>
                                        <p:tgtEl>
                                          <p:spTgt spid="115"/>
                                        </p:tgtEl>
                                        <p:attrNameLst>
                                          <p:attrName>style.visibility</p:attrName>
                                        </p:attrNameLst>
                                      </p:cBhvr>
                                      <p:to>
                                        <p:strVal val="visible"/>
                                      </p:to>
                                    </p:set>
                                    <p:animEffect transition="in" filter="fade">
                                      <p:cBhvr>
                                        <p:cTn id="106" dur="500"/>
                                        <p:tgtEl>
                                          <p:spTgt spid="115"/>
                                        </p:tgtEl>
                                      </p:cBhvr>
                                    </p:animEffect>
                                  </p:childTnLst>
                                </p:cTn>
                              </p:par>
                              <p:par>
                                <p:cTn id="107" presetID="10" presetClass="entr" presetSubtype="0" fill="hold" nodeType="withEffect">
                                  <p:stCondLst>
                                    <p:cond delay="0"/>
                                  </p:stCondLst>
                                  <p:childTnLst>
                                    <p:set>
                                      <p:cBhvr>
                                        <p:cTn id="108" dur="1" fill="hold">
                                          <p:stCondLst>
                                            <p:cond delay="0"/>
                                          </p:stCondLst>
                                        </p:cTn>
                                        <p:tgtEl>
                                          <p:spTgt spid="117"/>
                                        </p:tgtEl>
                                        <p:attrNameLst>
                                          <p:attrName>style.visibility</p:attrName>
                                        </p:attrNameLst>
                                      </p:cBhvr>
                                      <p:to>
                                        <p:strVal val="visible"/>
                                      </p:to>
                                    </p:set>
                                    <p:animEffect transition="in" filter="fade">
                                      <p:cBhvr>
                                        <p:cTn id="109" dur="500"/>
                                        <p:tgtEl>
                                          <p:spTgt spid="11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500"/>
                                        <p:tgtEl>
                                          <p:spTgt spid="93"/>
                                        </p:tgtEl>
                                      </p:cBhvr>
                                    </p:animEffect>
                                  </p:childTnLst>
                                </p:cTn>
                              </p:par>
                              <p:par>
                                <p:cTn id="113" presetID="10" presetClass="exit" presetSubtype="0" fill="hold" grpId="2" nodeType="withEffect">
                                  <p:stCondLst>
                                    <p:cond delay="0"/>
                                  </p:stCondLst>
                                  <p:childTnLst>
                                    <p:animEffect transition="out" filter="fade">
                                      <p:cBhvr>
                                        <p:cTn id="114" dur="500"/>
                                        <p:tgtEl>
                                          <p:spTgt spid="97"/>
                                        </p:tgtEl>
                                      </p:cBhvr>
                                    </p:animEffect>
                                    <p:set>
                                      <p:cBhvr>
                                        <p:cTn id="115" dur="1" fill="hold">
                                          <p:stCondLst>
                                            <p:cond delay="499"/>
                                          </p:stCondLst>
                                        </p:cTn>
                                        <p:tgtEl>
                                          <p:spTgt spid="9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101"/>
                                        </p:tgtEl>
                                      </p:cBhvr>
                                    </p:animEffect>
                                    <p:set>
                                      <p:cBhvr>
                                        <p:cTn id="118" dur="1" fill="hold">
                                          <p:stCondLst>
                                            <p:cond delay="499"/>
                                          </p:stCondLst>
                                        </p:cTn>
                                        <p:tgtEl>
                                          <p:spTgt spid="101"/>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102"/>
                                        </p:tgtEl>
                                      </p:cBhvr>
                                    </p:animEffect>
                                    <p:set>
                                      <p:cBhvr>
                                        <p:cTn id="121" dur="1" fill="hold">
                                          <p:stCondLst>
                                            <p:cond delay="499"/>
                                          </p:stCondLst>
                                        </p:cTn>
                                        <p:tgtEl>
                                          <p:spTgt spid="10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05"/>
                                        </p:tgtEl>
                                      </p:cBhvr>
                                    </p:animEffect>
                                    <p:set>
                                      <p:cBhvr>
                                        <p:cTn id="124" dur="1" fill="hold">
                                          <p:stCondLst>
                                            <p:cond delay="499"/>
                                          </p:stCondLst>
                                        </p:cTn>
                                        <p:tgtEl>
                                          <p:spTgt spid="105"/>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106"/>
                                        </p:tgtEl>
                                      </p:cBhvr>
                                    </p:animEffect>
                                    <p:set>
                                      <p:cBhvr>
                                        <p:cTn id="127" dur="1" fill="hold">
                                          <p:stCondLst>
                                            <p:cond delay="499"/>
                                          </p:stCondLst>
                                        </p:cTn>
                                        <p:tgtEl>
                                          <p:spTgt spid="106"/>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07"/>
                                        </p:tgtEl>
                                      </p:cBhvr>
                                    </p:animEffect>
                                    <p:set>
                                      <p:cBhvr>
                                        <p:cTn id="130" dur="1" fill="hold">
                                          <p:stCondLst>
                                            <p:cond delay="499"/>
                                          </p:stCondLst>
                                        </p:cTn>
                                        <p:tgtEl>
                                          <p:spTgt spid="107"/>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08"/>
                                        </p:tgtEl>
                                      </p:cBhvr>
                                    </p:animEffect>
                                    <p:set>
                                      <p:cBhvr>
                                        <p:cTn id="133" dur="1" fill="hold">
                                          <p:stCondLst>
                                            <p:cond delay="499"/>
                                          </p:stCondLst>
                                        </p:cTn>
                                        <p:tgtEl>
                                          <p:spTgt spid="108"/>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127"/>
                                        </p:tgtEl>
                                      </p:cBhvr>
                                    </p:animEffect>
                                    <p:set>
                                      <p:cBhvr>
                                        <p:cTn id="136" dur="1" fill="hold">
                                          <p:stCondLst>
                                            <p:cond delay="499"/>
                                          </p:stCondLst>
                                        </p:cTn>
                                        <p:tgtEl>
                                          <p:spTgt spid="127"/>
                                        </p:tgtEl>
                                        <p:attrNameLst>
                                          <p:attrName>style.visibility</p:attrName>
                                        </p:attrNameLst>
                                      </p:cBhvr>
                                      <p:to>
                                        <p:strVal val="hidden"/>
                                      </p:to>
                                    </p:set>
                                  </p:childTnLst>
                                </p:cTn>
                              </p:par>
                              <p:par>
                                <p:cTn id="137" presetID="10" presetClass="entr" presetSubtype="0" fill="hold" grpId="1" nodeType="withEffect">
                                  <p:stCondLst>
                                    <p:cond delay="0"/>
                                  </p:stCondLst>
                                  <p:childTnLst>
                                    <p:set>
                                      <p:cBhvr>
                                        <p:cTn id="138" dur="1" fill="hold">
                                          <p:stCondLst>
                                            <p:cond delay="0"/>
                                          </p:stCondLst>
                                        </p:cTn>
                                        <p:tgtEl>
                                          <p:spTgt spid="128"/>
                                        </p:tgtEl>
                                        <p:attrNameLst>
                                          <p:attrName>style.visibility</p:attrName>
                                        </p:attrNameLst>
                                      </p:cBhvr>
                                      <p:to>
                                        <p:strVal val="visible"/>
                                      </p:to>
                                    </p:set>
                                    <p:animEffect transition="in" filter="fade">
                                      <p:cBhvr>
                                        <p:cTn id="139" dur="500"/>
                                        <p:tgtEl>
                                          <p:spTgt spid="12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90"/>
                                        </p:tgtEl>
                                        <p:attrNameLst>
                                          <p:attrName>style.visibility</p:attrName>
                                        </p:attrNameLst>
                                      </p:cBhvr>
                                      <p:to>
                                        <p:strVal val="visible"/>
                                      </p:to>
                                    </p:set>
                                    <p:animEffect transition="in" filter="fade">
                                      <p:cBhvr>
                                        <p:cTn id="144" dur="500"/>
                                        <p:tgtEl>
                                          <p:spTgt spid="9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18"/>
                                        </p:tgtEl>
                                        <p:attrNameLst>
                                          <p:attrName>style.visibility</p:attrName>
                                        </p:attrNameLst>
                                      </p:cBhvr>
                                      <p:to>
                                        <p:strVal val="visible"/>
                                      </p:to>
                                    </p:set>
                                    <p:animEffect transition="in" filter="fade">
                                      <p:cBhvr>
                                        <p:cTn id="147" dur="500"/>
                                        <p:tgtEl>
                                          <p:spTgt spid="118"/>
                                        </p:tgtEl>
                                      </p:cBhvr>
                                    </p:animEffect>
                                  </p:childTnLst>
                                </p:cTn>
                              </p:par>
                            </p:childTnLst>
                          </p:cTn>
                        </p:par>
                        <p:par>
                          <p:cTn id="148" fill="hold">
                            <p:stCondLst>
                              <p:cond delay="500"/>
                            </p:stCondLst>
                            <p:childTnLst>
                              <p:par>
                                <p:cTn id="149" presetID="9" presetClass="emph" presetSubtype="0" grpId="1" nodeType="afterEffect">
                                  <p:stCondLst>
                                    <p:cond delay="0"/>
                                  </p:stCondLst>
                                  <p:childTnLst>
                                    <p:set>
                                      <p:cBhvr rctx="PPT">
                                        <p:cTn id="150" dur="indefinite"/>
                                        <p:tgtEl>
                                          <p:spTgt spid="118"/>
                                        </p:tgtEl>
                                        <p:attrNameLst>
                                          <p:attrName>style.opacity</p:attrName>
                                        </p:attrNameLst>
                                      </p:cBhvr>
                                      <p:to>
                                        <p:strVal val="0.5"/>
                                      </p:to>
                                    </p:set>
                                    <p:animEffect filter="image" prLst="opacity: 0.5">
                                      <p:cBhvr rctx="IE">
                                        <p:cTn id="151" dur="indefinite"/>
                                        <p:tgtEl>
                                          <p:spTgt spid="118"/>
                                        </p:tgtEl>
                                      </p:cBhvr>
                                    </p:animEffect>
                                  </p:childTnLst>
                                </p:cTn>
                              </p:par>
                              <p:par>
                                <p:cTn id="152" presetID="10" presetClass="entr" presetSubtype="0" fill="hold" nodeType="withEffect">
                                  <p:stCondLst>
                                    <p:cond delay="0"/>
                                  </p:stCondLst>
                                  <p:childTnLst>
                                    <p:set>
                                      <p:cBhvr>
                                        <p:cTn id="153" dur="1" fill="hold">
                                          <p:stCondLst>
                                            <p:cond delay="0"/>
                                          </p:stCondLst>
                                        </p:cTn>
                                        <p:tgtEl>
                                          <p:spTgt spid="125"/>
                                        </p:tgtEl>
                                        <p:attrNameLst>
                                          <p:attrName>style.visibility</p:attrName>
                                        </p:attrNameLst>
                                      </p:cBhvr>
                                      <p:to>
                                        <p:strVal val="visible"/>
                                      </p:to>
                                    </p:set>
                                    <p:animEffect transition="in" filter="fade">
                                      <p:cBhvr>
                                        <p:cTn id="154" dur="500"/>
                                        <p:tgtEl>
                                          <p:spTgt spid="125"/>
                                        </p:tgtEl>
                                      </p:cBhvr>
                                    </p:animEffect>
                                  </p:childTnLst>
                                </p:cTn>
                              </p:par>
                              <p:par>
                                <p:cTn id="155" presetID="10" presetClass="entr" presetSubtype="0" fill="hold" nodeType="withEffect">
                                  <p:stCondLst>
                                    <p:cond delay="0"/>
                                  </p:stCondLst>
                                  <p:childTnLst>
                                    <p:set>
                                      <p:cBhvr>
                                        <p:cTn id="156" dur="1" fill="hold">
                                          <p:stCondLst>
                                            <p:cond delay="0"/>
                                          </p:stCondLst>
                                        </p:cTn>
                                        <p:tgtEl>
                                          <p:spTgt spid="124"/>
                                        </p:tgtEl>
                                        <p:attrNameLst>
                                          <p:attrName>style.visibility</p:attrName>
                                        </p:attrNameLst>
                                      </p:cBhvr>
                                      <p:to>
                                        <p:strVal val="visible"/>
                                      </p:to>
                                    </p:set>
                                    <p:animEffect transition="in" filter="fade">
                                      <p:cBhvr>
                                        <p:cTn id="157" dur="500"/>
                                        <p:tgtEl>
                                          <p:spTgt spid="124"/>
                                        </p:tgtEl>
                                      </p:cBhvr>
                                    </p:animEffect>
                                  </p:childTnLst>
                                </p:cTn>
                              </p:par>
                              <p:par>
                                <p:cTn id="158" presetID="10" presetClass="entr" presetSubtype="0" fill="hold" nodeType="withEffect">
                                  <p:stCondLst>
                                    <p:cond delay="0"/>
                                  </p:stCondLst>
                                  <p:childTnLst>
                                    <p:set>
                                      <p:cBhvr>
                                        <p:cTn id="159" dur="1" fill="hold">
                                          <p:stCondLst>
                                            <p:cond delay="0"/>
                                          </p:stCondLst>
                                        </p:cTn>
                                        <p:tgtEl>
                                          <p:spTgt spid="122"/>
                                        </p:tgtEl>
                                        <p:attrNameLst>
                                          <p:attrName>style.visibility</p:attrName>
                                        </p:attrNameLst>
                                      </p:cBhvr>
                                      <p:to>
                                        <p:strVal val="visible"/>
                                      </p:to>
                                    </p:set>
                                    <p:animEffect transition="in" filter="fade">
                                      <p:cBhvr>
                                        <p:cTn id="160" dur="500"/>
                                        <p:tgtEl>
                                          <p:spTgt spid="122"/>
                                        </p:tgtEl>
                                      </p:cBhvr>
                                    </p:animEffect>
                                  </p:childTnLst>
                                </p:cTn>
                              </p:par>
                              <p:par>
                                <p:cTn id="161" presetID="10" presetClass="entr" presetSubtype="0" fill="hold" nodeType="withEffect">
                                  <p:stCondLst>
                                    <p:cond delay="0"/>
                                  </p:stCondLst>
                                  <p:childTnLst>
                                    <p:set>
                                      <p:cBhvr>
                                        <p:cTn id="162" dur="1" fill="hold">
                                          <p:stCondLst>
                                            <p:cond delay="0"/>
                                          </p:stCondLst>
                                        </p:cTn>
                                        <p:tgtEl>
                                          <p:spTgt spid="123"/>
                                        </p:tgtEl>
                                        <p:attrNameLst>
                                          <p:attrName>style.visibility</p:attrName>
                                        </p:attrNameLst>
                                      </p:cBhvr>
                                      <p:to>
                                        <p:strVal val="visible"/>
                                      </p:to>
                                    </p:set>
                                    <p:animEffect transition="in" filter="fade">
                                      <p:cBhvr>
                                        <p:cTn id="163" dur="500"/>
                                        <p:tgtEl>
                                          <p:spTgt spid="12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19"/>
                                        </p:tgtEl>
                                        <p:attrNameLst>
                                          <p:attrName>style.visibility</p:attrName>
                                        </p:attrNameLst>
                                      </p:cBhvr>
                                      <p:to>
                                        <p:strVal val="visible"/>
                                      </p:to>
                                    </p:set>
                                    <p:animEffect transition="in" filter="fade">
                                      <p:cBhvr>
                                        <p:cTn id="166" dur="500"/>
                                        <p:tgtEl>
                                          <p:spTgt spid="11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20"/>
                                        </p:tgtEl>
                                        <p:attrNameLst>
                                          <p:attrName>style.visibility</p:attrName>
                                        </p:attrNameLst>
                                      </p:cBhvr>
                                      <p:to>
                                        <p:strVal val="visible"/>
                                      </p:to>
                                    </p:set>
                                    <p:animEffect transition="in" filter="fade">
                                      <p:cBhvr>
                                        <p:cTn id="169" dur="500"/>
                                        <p:tgtEl>
                                          <p:spTgt spid="120"/>
                                        </p:tgtEl>
                                      </p:cBhvr>
                                    </p:animEffect>
                                  </p:childTnLst>
                                </p:cTn>
                              </p:par>
                              <p:par>
                                <p:cTn id="170" presetID="10" presetClass="exit" presetSubtype="0" fill="hold" grpId="2" nodeType="withEffect">
                                  <p:stCondLst>
                                    <p:cond delay="0"/>
                                  </p:stCondLst>
                                  <p:childTnLst>
                                    <p:animEffect transition="out" filter="fade">
                                      <p:cBhvr>
                                        <p:cTn id="171" dur="500"/>
                                        <p:tgtEl>
                                          <p:spTgt spid="109"/>
                                        </p:tgtEl>
                                      </p:cBhvr>
                                    </p:animEffect>
                                    <p:set>
                                      <p:cBhvr>
                                        <p:cTn id="172" dur="1" fill="hold">
                                          <p:stCondLst>
                                            <p:cond delay="499"/>
                                          </p:stCondLst>
                                        </p:cTn>
                                        <p:tgtEl>
                                          <p:spTgt spid="109"/>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10"/>
                                        </p:tgtEl>
                                      </p:cBhvr>
                                    </p:animEffect>
                                    <p:set>
                                      <p:cBhvr>
                                        <p:cTn id="175" dur="1" fill="hold">
                                          <p:stCondLst>
                                            <p:cond delay="499"/>
                                          </p:stCondLst>
                                        </p:cTn>
                                        <p:tgtEl>
                                          <p:spTgt spid="110"/>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13"/>
                                        </p:tgtEl>
                                      </p:cBhvr>
                                    </p:animEffect>
                                    <p:set>
                                      <p:cBhvr>
                                        <p:cTn id="178" dur="1" fill="hold">
                                          <p:stCondLst>
                                            <p:cond delay="499"/>
                                          </p:stCondLst>
                                        </p:cTn>
                                        <p:tgtEl>
                                          <p:spTgt spid="113"/>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114"/>
                                        </p:tgtEl>
                                      </p:cBhvr>
                                    </p:animEffect>
                                    <p:set>
                                      <p:cBhvr>
                                        <p:cTn id="181" dur="1" fill="hold">
                                          <p:stCondLst>
                                            <p:cond delay="499"/>
                                          </p:stCondLst>
                                        </p:cTn>
                                        <p:tgtEl>
                                          <p:spTgt spid="114"/>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115"/>
                                        </p:tgtEl>
                                      </p:cBhvr>
                                    </p:animEffect>
                                    <p:set>
                                      <p:cBhvr>
                                        <p:cTn id="184" dur="1" fill="hold">
                                          <p:stCondLst>
                                            <p:cond delay="499"/>
                                          </p:stCondLst>
                                        </p:cTn>
                                        <p:tgtEl>
                                          <p:spTgt spid="115"/>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16"/>
                                        </p:tgtEl>
                                      </p:cBhvr>
                                    </p:animEffect>
                                    <p:set>
                                      <p:cBhvr>
                                        <p:cTn id="187" dur="1" fill="hold">
                                          <p:stCondLst>
                                            <p:cond delay="499"/>
                                          </p:stCondLst>
                                        </p:cTn>
                                        <p:tgtEl>
                                          <p:spTgt spid="116"/>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17"/>
                                        </p:tgtEl>
                                      </p:cBhvr>
                                    </p:animEffect>
                                    <p:set>
                                      <p:cBhvr>
                                        <p:cTn id="190" dur="1" fill="hold">
                                          <p:stCondLst>
                                            <p:cond delay="499"/>
                                          </p:stCondLst>
                                        </p:cTn>
                                        <p:tgtEl>
                                          <p:spTgt spid="117"/>
                                        </p:tgtEl>
                                        <p:attrNameLst>
                                          <p:attrName>style.visibility</p:attrName>
                                        </p:attrNameLst>
                                      </p:cBhvr>
                                      <p:to>
                                        <p:strVal val="hidden"/>
                                      </p:to>
                                    </p:set>
                                  </p:childTnLst>
                                </p:cTn>
                              </p:par>
                              <p:par>
                                <p:cTn id="191" presetID="10" presetClass="exit" presetSubtype="0" fill="hold" grpId="0" nodeType="withEffect">
                                  <p:stCondLst>
                                    <p:cond delay="0"/>
                                  </p:stCondLst>
                                  <p:childTnLst>
                                    <p:animEffect transition="out" filter="fade">
                                      <p:cBhvr>
                                        <p:cTn id="192" dur="500"/>
                                        <p:tgtEl>
                                          <p:spTgt spid="128"/>
                                        </p:tgtEl>
                                      </p:cBhvr>
                                    </p:animEffect>
                                    <p:set>
                                      <p:cBhvr>
                                        <p:cTn id="193" dur="1" fill="hold">
                                          <p:stCondLst>
                                            <p:cond delay="499"/>
                                          </p:stCondLst>
                                        </p:cTn>
                                        <p:tgtEl>
                                          <p:spTgt spid="128"/>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128"/>
                                        </p:tgtEl>
                                      </p:cBhvr>
                                    </p:animEffect>
                                    <p:set>
                                      <p:cBhvr>
                                        <p:cTn id="196" dur="1" fill="hold">
                                          <p:stCondLst>
                                            <p:cond delay="499"/>
                                          </p:stCondLst>
                                        </p:cTn>
                                        <p:tgtEl>
                                          <p:spTgt spid="128"/>
                                        </p:tgtEl>
                                        <p:attrNameLst>
                                          <p:attrName>style.visibility</p:attrName>
                                        </p:attrNameLst>
                                      </p:cBhvr>
                                      <p:to>
                                        <p:strVal val="hidden"/>
                                      </p:to>
                                    </p:set>
                                  </p:childTnLst>
                                </p:cTn>
                              </p:par>
                              <p:par>
                                <p:cTn id="197" presetID="10" presetClass="entr" presetSubtype="0" fill="hold" grpId="1" nodeType="withEffect">
                                  <p:stCondLst>
                                    <p:cond delay="0"/>
                                  </p:stCondLst>
                                  <p:childTnLst>
                                    <p:set>
                                      <p:cBhvr>
                                        <p:cTn id="198" dur="1" fill="hold">
                                          <p:stCondLst>
                                            <p:cond delay="0"/>
                                          </p:stCondLst>
                                        </p:cTn>
                                        <p:tgtEl>
                                          <p:spTgt spid="129"/>
                                        </p:tgtEl>
                                        <p:attrNameLst>
                                          <p:attrName>style.visibility</p:attrName>
                                        </p:attrNameLst>
                                      </p:cBhvr>
                                      <p:to>
                                        <p:strVal val="visible"/>
                                      </p:to>
                                    </p:set>
                                    <p:animEffect transition="in" filter="fade">
                                      <p:cBhvr>
                                        <p:cTn id="199" dur="500"/>
                                        <p:tgtEl>
                                          <p:spTgt spid="129"/>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0" nodeType="clickEffect">
                                  <p:stCondLst>
                                    <p:cond delay="0"/>
                                  </p:stCondLst>
                                  <p:childTnLst>
                                    <p:animEffect transition="out" filter="fade">
                                      <p:cBhvr>
                                        <p:cTn id="203" dur="500"/>
                                        <p:tgtEl>
                                          <p:spTgt spid="56"/>
                                        </p:tgtEl>
                                      </p:cBhvr>
                                    </p:animEffect>
                                    <p:set>
                                      <p:cBhvr>
                                        <p:cTn id="204" dur="1" fill="hold">
                                          <p:stCondLst>
                                            <p:cond delay="499"/>
                                          </p:stCondLst>
                                        </p:cTn>
                                        <p:tgtEl>
                                          <p:spTgt spid="56"/>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0" presetClass="exit" presetSubtype="0" fill="hold" grpId="0" nodeType="clickEffect">
                                  <p:stCondLst>
                                    <p:cond delay="0"/>
                                  </p:stCondLst>
                                  <p:childTnLst>
                                    <p:animEffect transition="out" filter="fade">
                                      <p:cBhvr>
                                        <p:cTn id="208" dur="500"/>
                                        <p:tgtEl>
                                          <p:spTgt spid="95"/>
                                        </p:tgtEl>
                                      </p:cBhvr>
                                    </p:animEffect>
                                    <p:set>
                                      <p:cBhvr>
                                        <p:cTn id="209" dur="1" fill="hold">
                                          <p:stCondLst>
                                            <p:cond delay="499"/>
                                          </p:stCondLst>
                                        </p:cTn>
                                        <p:tgtEl>
                                          <p:spTgt spid="95"/>
                                        </p:tgtEl>
                                        <p:attrNameLst>
                                          <p:attrName>style.visibility</p:attrName>
                                        </p:attrNameLst>
                                      </p:cBhvr>
                                      <p:to>
                                        <p:strVal val="hidden"/>
                                      </p:to>
                                    </p:set>
                                  </p:childTnLst>
                                </p:cTn>
                              </p:par>
                              <p:par>
                                <p:cTn id="210" presetID="10" presetClass="entr" presetSubtype="0" fill="hold" grpId="1" nodeType="withEffect">
                                  <p:stCondLst>
                                    <p:cond delay="0"/>
                                  </p:stCondLst>
                                  <p:childTnLst>
                                    <p:set>
                                      <p:cBhvr>
                                        <p:cTn id="211" dur="1" fill="hold">
                                          <p:stCondLst>
                                            <p:cond delay="0"/>
                                          </p:stCondLst>
                                        </p:cTn>
                                        <p:tgtEl>
                                          <p:spTgt spid="132"/>
                                        </p:tgtEl>
                                        <p:attrNameLst>
                                          <p:attrName>style.visibility</p:attrName>
                                        </p:attrNameLst>
                                      </p:cBhvr>
                                      <p:to>
                                        <p:strVal val="visible"/>
                                      </p:to>
                                    </p:set>
                                    <p:animEffect transition="in" filter="fade">
                                      <p:cBhvr>
                                        <p:cTn id="212" dur="500"/>
                                        <p:tgtEl>
                                          <p:spTgt spid="132"/>
                                        </p:tgtEl>
                                      </p:cBhvr>
                                    </p:animEffect>
                                  </p:childTnLst>
                                </p:cTn>
                              </p:par>
                              <p:par>
                                <p:cTn id="213" presetID="0" presetClass="path" presetSubtype="0" accel="50000" decel="50000" fill="hold" nodeType="withEffect">
                                  <p:stCondLst>
                                    <p:cond delay="0"/>
                                  </p:stCondLst>
                                  <p:childTnLst>
                                    <p:animMotion origin="layout" path="M 2.22222E-6 1.48148E-6 L -0.15747 1.48148E-6 " pathEditMode="relative" ptsTypes="AA">
                                      <p:cBhvr>
                                        <p:cTn id="214" dur="500" fill="hold"/>
                                        <p:tgtEl>
                                          <p:spTgt spid="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85" grpId="0" animBg="1"/>
      <p:bldP spid="85" grpId="1" animBg="1"/>
      <p:bldP spid="5" grpId="0" animBg="1"/>
      <p:bldP spid="90" grpId="0"/>
      <p:bldP spid="93" grpId="0"/>
      <p:bldP spid="94" grpId="0"/>
      <p:bldP spid="95" grpId="0" animBg="1"/>
      <p:bldP spid="96" grpId="1"/>
      <p:bldP spid="97" grpId="0" animBg="1"/>
      <p:bldP spid="97" grpId="1" animBg="1"/>
      <p:bldP spid="97" grpId="2" animBg="1"/>
      <p:bldP spid="107" grpId="0" animBg="1"/>
      <p:bldP spid="107" grpId="1" animBg="1"/>
      <p:bldP spid="108" grpId="0" animBg="1"/>
      <p:bldP spid="108" grpId="1" animBg="1"/>
      <p:bldP spid="109" grpId="0" animBg="1"/>
      <p:bldP spid="109" grpId="1" animBg="1"/>
      <p:bldP spid="109" grpId="2" animBg="1"/>
      <p:bldP spid="110" grpId="0" animBg="1"/>
      <p:bldP spid="110" grpId="1" animBg="1"/>
      <p:bldP spid="113" grpId="0" animBg="1"/>
      <p:bldP spid="113" grpId="1" animBg="1"/>
      <p:bldP spid="118" grpId="0" animBg="1"/>
      <p:bldP spid="118" grpId="1" animBg="1"/>
      <p:bldP spid="119" grpId="0" animBg="1"/>
      <p:bldP spid="120" grpId="0" animBg="1"/>
      <p:bldP spid="127" grpId="0"/>
      <p:bldP spid="127" grpId="1"/>
      <p:bldP spid="128" grpId="0"/>
      <p:bldP spid="128" grpId="1"/>
      <p:bldP spid="128" grpId="2"/>
      <p:bldP spid="129" grpId="1"/>
      <p:bldP spid="132" grpId="1"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ean Beaujean\AppData\Local\Microsoft\Windows\Temporary Internet Files\Content.IE5\A00225SG\MC900441498[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2636912"/>
            <a:ext cx="2016224"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pPr>
              <a:buNone/>
            </a:pPr>
            <a:endParaRPr lang="fr-BE" dirty="0" smtClean="0"/>
          </a:p>
          <a:p>
            <a:pPr>
              <a:buNone/>
            </a:pPr>
            <a:endParaRPr lang="fr-BE" dirty="0" smtClean="0"/>
          </a:p>
          <a:p>
            <a:pPr>
              <a:buNone/>
            </a:pPr>
            <a:endParaRPr lang="fr-BE" dirty="0" smtClean="0"/>
          </a:p>
          <a:p>
            <a:pPr>
              <a:buNone/>
            </a:pPr>
            <a:r>
              <a:rPr lang="fr-BE" dirty="0" smtClean="0"/>
              <a:t>      Et si le puits n’est pas visible</a:t>
            </a:r>
            <a:endParaRPr lang="fr-BE" dirty="0"/>
          </a:p>
        </p:txBody>
      </p:sp>
      <p:grpSp>
        <p:nvGrpSpPr>
          <p:cNvPr id="5" name="Groupe 4"/>
          <p:cNvGrpSpPr>
            <a:grpSpLocks noChangeAspect="1"/>
          </p:cNvGrpSpPr>
          <p:nvPr/>
        </p:nvGrpSpPr>
        <p:grpSpPr>
          <a:xfrm>
            <a:off x="116484" y="-171240"/>
            <a:ext cx="2079252" cy="1440000"/>
            <a:chOff x="253702" y="-531440"/>
            <a:chExt cx="4677247" cy="3239269"/>
          </a:xfrm>
        </p:grpSpPr>
        <p:pic>
          <p:nvPicPr>
            <p:cNvPr id="6"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7"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8" name="Espace réservé du numéro de diapositive 7"/>
          <p:cNvSpPr>
            <a:spLocks noGrp="1"/>
          </p:cNvSpPr>
          <p:nvPr>
            <p:ph type="sldNum" sz="quarter" idx="12"/>
          </p:nvPr>
        </p:nvSpPr>
        <p:spPr/>
        <p:txBody>
          <a:bodyPr/>
          <a:lstStyle/>
          <a:p>
            <a:fld id="{74EF6541-E2B0-4EFA-A85B-A11FC5D2612C}" type="slidenum">
              <a:rPr lang="fr-BE" smtClean="0"/>
              <a:pPr/>
              <a:t>21</a:t>
            </a:fld>
            <a:endParaRPr lang="fr-BE"/>
          </a:p>
        </p:txBody>
      </p:sp>
    </p:spTree>
  </p:cSld>
  <p:clrMapOvr>
    <a:masterClrMapping/>
  </p:clrMapOvr>
  <p:transition advTm="608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0" y="692696"/>
            <a:ext cx="8696325" cy="5676900"/>
          </a:xfrm>
          <a:prstGeom prst="rect">
            <a:avLst/>
          </a:prstGeom>
          <a:noFill/>
          <a:ln w="9525">
            <a:noFill/>
            <a:miter lim="800000"/>
            <a:headEnd/>
            <a:tailEnd/>
          </a:ln>
        </p:spPr>
      </p:pic>
      <p:sp>
        <p:nvSpPr>
          <p:cNvPr id="5" name="Forme libre 4"/>
          <p:cNvSpPr/>
          <p:nvPr/>
        </p:nvSpPr>
        <p:spPr>
          <a:xfrm>
            <a:off x="4374776" y="2420471"/>
            <a:ext cx="1649506" cy="1296561"/>
          </a:xfrm>
          <a:custGeom>
            <a:avLst/>
            <a:gdLst>
              <a:gd name="connsiteX0" fmla="*/ 0 w 1649506"/>
              <a:gd name="connsiteY0" fmla="*/ 340658 h 2545976"/>
              <a:gd name="connsiteX1" fmla="*/ 35859 w 1649506"/>
              <a:gd name="connsiteY1" fmla="*/ 2510117 h 2545976"/>
              <a:gd name="connsiteX2" fmla="*/ 1649506 w 1649506"/>
              <a:gd name="connsiteY2" fmla="*/ 2545976 h 2545976"/>
              <a:gd name="connsiteX3" fmla="*/ 1470212 w 1649506"/>
              <a:gd name="connsiteY3" fmla="*/ 0 h 2545976"/>
              <a:gd name="connsiteX4" fmla="*/ 0 w 1649506"/>
              <a:gd name="connsiteY4" fmla="*/ 340658 h 25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506" h="2545976">
                <a:moveTo>
                  <a:pt x="0" y="340658"/>
                </a:moveTo>
                <a:lnTo>
                  <a:pt x="35859" y="2510117"/>
                </a:lnTo>
                <a:lnTo>
                  <a:pt x="1649506" y="2545976"/>
                </a:lnTo>
                <a:lnTo>
                  <a:pt x="1470212" y="0"/>
                </a:lnTo>
                <a:lnTo>
                  <a:pt x="0" y="34065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1" name="Groupe 10"/>
          <p:cNvGrpSpPr>
            <a:grpSpLocks noChangeAspect="1"/>
          </p:cNvGrpSpPr>
          <p:nvPr/>
        </p:nvGrpSpPr>
        <p:grpSpPr>
          <a:xfrm>
            <a:off x="3563888" y="5418000"/>
            <a:ext cx="2079252" cy="1440000"/>
            <a:chOff x="253702" y="-531440"/>
            <a:chExt cx="4677247" cy="3239269"/>
          </a:xfrm>
        </p:grpSpPr>
        <p:pic>
          <p:nvPicPr>
            <p:cNvPr id="12" name="Picture 9" descr="Résultat de recherche d'images pour &quot;logo spw&quot;"/>
            <p:cNvPicPr>
              <a:picLocks noChangeAspect="1" noChangeArrowheads="1"/>
            </p:cNvPicPr>
            <p:nvPr/>
          </p:nvPicPr>
          <p:blipFill>
            <a:blip r:embed="rId5" cstate="print"/>
            <a:srcRect/>
            <a:stretch>
              <a:fillRect/>
            </a:stretch>
          </p:blipFill>
          <p:spPr bwMode="auto">
            <a:xfrm>
              <a:off x="253702" y="261739"/>
              <a:ext cx="3310186" cy="1655093"/>
            </a:xfrm>
            <a:prstGeom prst="rect">
              <a:avLst/>
            </a:prstGeom>
            <a:noFill/>
          </p:spPr>
        </p:pic>
        <p:pic>
          <p:nvPicPr>
            <p:cNvPr id="13" name="Picture 11" descr="Résultat de recherche d'images pour &quot;logo DGO3&quot;"/>
            <p:cNvPicPr>
              <a:picLocks noChangeAspect="1" noChangeArrowheads="1"/>
            </p:cNvPicPr>
            <p:nvPr/>
          </p:nvPicPr>
          <p:blipFill>
            <a:blip r:embed="rId6" cstate="print"/>
            <a:srcRect/>
            <a:stretch>
              <a:fillRect/>
            </a:stretch>
          </p:blipFill>
          <p:spPr bwMode="auto">
            <a:xfrm>
              <a:off x="1691680" y="-531440"/>
              <a:ext cx="3239269" cy="3239269"/>
            </a:xfrm>
            <a:prstGeom prst="rect">
              <a:avLst/>
            </a:prstGeom>
            <a:noFill/>
          </p:spPr>
        </p:pic>
      </p:grpSp>
      <p:sp>
        <p:nvSpPr>
          <p:cNvPr id="10" name="Espace réservé du numéro de diapositive 9"/>
          <p:cNvSpPr>
            <a:spLocks noGrp="1"/>
          </p:cNvSpPr>
          <p:nvPr>
            <p:ph type="sldNum" sz="quarter" idx="12"/>
          </p:nvPr>
        </p:nvSpPr>
        <p:spPr/>
        <p:txBody>
          <a:bodyPr/>
          <a:lstStyle/>
          <a:p>
            <a:fld id="{74EF6541-E2B0-4EFA-A85B-A11FC5D2612C}" type="slidenum">
              <a:rPr lang="fr-BE" smtClean="0"/>
              <a:pPr/>
              <a:t>22</a:t>
            </a:fld>
            <a:endParaRPr lang="fr-BE"/>
          </a:p>
        </p:txBody>
      </p:sp>
      <p:grpSp>
        <p:nvGrpSpPr>
          <p:cNvPr id="14" name="Groupe 13"/>
          <p:cNvGrpSpPr/>
          <p:nvPr/>
        </p:nvGrpSpPr>
        <p:grpSpPr>
          <a:xfrm>
            <a:off x="3995936" y="2852936"/>
            <a:ext cx="648072" cy="852191"/>
            <a:chOff x="323528" y="3933056"/>
            <a:chExt cx="1084882" cy="1284239"/>
          </a:xfrm>
          <a:effectLst>
            <a:glow rad="139700">
              <a:schemeClr val="accent2">
                <a:satMod val="175000"/>
                <a:alpha val="40000"/>
              </a:schemeClr>
            </a:glow>
          </a:effectLst>
        </p:grpSpPr>
        <p:sp>
          <p:nvSpPr>
            <p:cNvPr id="15" name="Forme libre 14"/>
            <p:cNvSpPr/>
            <p:nvPr/>
          </p:nvSpPr>
          <p:spPr>
            <a:xfrm>
              <a:off x="323528" y="3933056"/>
              <a:ext cx="370703" cy="1278924"/>
            </a:xfrm>
            <a:custGeom>
              <a:avLst/>
              <a:gdLst>
                <a:gd name="connsiteX0" fmla="*/ 0 w 370703"/>
                <a:gd name="connsiteY0" fmla="*/ 0 h 1278924"/>
                <a:gd name="connsiteX1" fmla="*/ 370703 w 370703"/>
                <a:gd name="connsiteY1" fmla="*/ 0 h 1278924"/>
                <a:gd name="connsiteX2" fmla="*/ 364524 w 370703"/>
                <a:gd name="connsiteY2" fmla="*/ 1081216 h 1278924"/>
                <a:gd name="connsiteX3" fmla="*/ 0 w 370703"/>
                <a:gd name="connsiteY3" fmla="*/ 1278924 h 1278924"/>
                <a:gd name="connsiteX4" fmla="*/ 0 w 370703"/>
                <a:gd name="connsiteY4" fmla="*/ 0 h 1278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3" h="1278924">
                  <a:moveTo>
                    <a:pt x="0" y="0"/>
                  </a:moveTo>
                  <a:lnTo>
                    <a:pt x="370703" y="0"/>
                  </a:lnTo>
                  <a:cubicBezTo>
                    <a:pt x="368643" y="360405"/>
                    <a:pt x="366584" y="720811"/>
                    <a:pt x="364524" y="1081216"/>
                  </a:cubicBezTo>
                  <a:lnTo>
                    <a:pt x="0" y="1278924"/>
                  </a:lnTo>
                  <a:lnTo>
                    <a:pt x="0" y="0"/>
                  </a:lnTo>
                  <a:close/>
                </a:path>
              </a:pathLst>
            </a:custGeom>
            <a:gradFill>
              <a:gsLst>
                <a:gs pos="34000">
                  <a:schemeClr val="bg1"/>
                </a:gs>
                <a:gs pos="100000">
                  <a:schemeClr val="bg1">
                    <a:lumMod val="95000"/>
                  </a:schemeClr>
                </a:gs>
              </a:gsLst>
              <a:lin ang="3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orme libre 15"/>
            <p:cNvSpPr/>
            <p:nvPr/>
          </p:nvSpPr>
          <p:spPr>
            <a:xfrm>
              <a:off x="328290" y="5019587"/>
              <a:ext cx="1080120" cy="197708"/>
            </a:xfrm>
            <a:custGeom>
              <a:avLst/>
              <a:gdLst>
                <a:gd name="connsiteX0" fmla="*/ 1056503 w 1056503"/>
                <a:gd name="connsiteY0" fmla="*/ 197708 h 197708"/>
                <a:gd name="connsiteX1" fmla="*/ 1056503 w 1056503"/>
                <a:gd name="connsiteY1" fmla="*/ 0 h 197708"/>
                <a:gd name="connsiteX2" fmla="*/ 358346 w 1056503"/>
                <a:gd name="connsiteY2" fmla="*/ 0 h 197708"/>
                <a:gd name="connsiteX3" fmla="*/ 0 w 1056503"/>
                <a:gd name="connsiteY3" fmla="*/ 191530 h 197708"/>
                <a:gd name="connsiteX4" fmla="*/ 1056503 w 1056503"/>
                <a:gd name="connsiteY4" fmla="*/ 197708 h 197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503" h="197708">
                  <a:moveTo>
                    <a:pt x="1056503" y="197708"/>
                  </a:moveTo>
                  <a:lnTo>
                    <a:pt x="1056503" y="0"/>
                  </a:lnTo>
                  <a:lnTo>
                    <a:pt x="358346" y="0"/>
                  </a:lnTo>
                  <a:lnTo>
                    <a:pt x="0" y="191530"/>
                  </a:lnTo>
                  <a:lnTo>
                    <a:pt x="1056503" y="19770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orme libre 16"/>
            <p:cNvSpPr/>
            <p:nvPr/>
          </p:nvSpPr>
          <p:spPr>
            <a:xfrm>
              <a:off x="683568" y="3933057"/>
              <a:ext cx="358346" cy="1080120"/>
            </a:xfrm>
            <a:custGeom>
              <a:avLst/>
              <a:gdLst>
                <a:gd name="connsiteX0" fmla="*/ 0 w 358346"/>
                <a:gd name="connsiteY0" fmla="*/ 1075037 h 1075037"/>
                <a:gd name="connsiteX1" fmla="*/ 358346 w 358346"/>
                <a:gd name="connsiteY1" fmla="*/ 895864 h 1075037"/>
                <a:gd name="connsiteX2" fmla="*/ 352168 w 358346"/>
                <a:gd name="connsiteY2" fmla="*/ 0 h 1075037"/>
                <a:gd name="connsiteX3" fmla="*/ 0 w 358346"/>
                <a:gd name="connsiteY3" fmla="*/ 0 h 1075037"/>
                <a:gd name="connsiteX4" fmla="*/ 0 w 358346"/>
                <a:gd name="connsiteY4" fmla="*/ 1075037 h 1075037"/>
                <a:gd name="connsiteX0" fmla="*/ 0 w 358346"/>
                <a:gd name="connsiteY0" fmla="*/ 1080120 h 1080120"/>
                <a:gd name="connsiteX1" fmla="*/ 358346 w 358346"/>
                <a:gd name="connsiteY1" fmla="*/ 895864 h 1080120"/>
                <a:gd name="connsiteX2" fmla="*/ 352168 w 358346"/>
                <a:gd name="connsiteY2" fmla="*/ 0 h 1080120"/>
                <a:gd name="connsiteX3" fmla="*/ 0 w 358346"/>
                <a:gd name="connsiteY3" fmla="*/ 0 h 1080120"/>
                <a:gd name="connsiteX4" fmla="*/ 0 w 358346"/>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46" h="1080120">
                  <a:moveTo>
                    <a:pt x="0" y="1080120"/>
                  </a:moveTo>
                  <a:lnTo>
                    <a:pt x="358346" y="895864"/>
                  </a:lnTo>
                  <a:cubicBezTo>
                    <a:pt x="356287" y="597243"/>
                    <a:pt x="354227" y="298621"/>
                    <a:pt x="352168" y="0"/>
                  </a:cubicBezTo>
                  <a:lnTo>
                    <a:pt x="0" y="0"/>
                  </a:lnTo>
                  <a:lnTo>
                    <a:pt x="0" y="1080120"/>
                  </a:lnTo>
                  <a:close/>
                </a:path>
              </a:pathLst>
            </a:custGeom>
            <a:gradFill>
              <a:gsLst>
                <a:gs pos="0">
                  <a:schemeClr val="bg1">
                    <a:lumMod val="85000"/>
                  </a:schemeClr>
                </a:gs>
                <a:gs pos="65000">
                  <a:schemeClr val="bg1">
                    <a:lumMod val="65000"/>
                  </a:schemeClr>
                </a:gs>
              </a:gsLst>
              <a:lin ang="6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Forme libre 17"/>
            <p:cNvSpPr/>
            <p:nvPr/>
          </p:nvSpPr>
          <p:spPr>
            <a:xfrm>
              <a:off x="688330" y="4829007"/>
              <a:ext cx="720080" cy="191530"/>
            </a:xfrm>
            <a:custGeom>
              <a:avLst/>
              <a:gdLst>
                <a:gd name="connsiteX0" fmla="*/ 704335 w 704335"/>
                <a:gd name="connsiteY0" fmla="*/ 185352 h 191530"/>
                <a:gd name="connsiteX1" fmla="*/ 0 w 704335"/>
                <a:gd name="connsiteY1" fmla="*/ 191530 h 191530"/>
                <a:gd name="connsiteX2" fmla="*/ 358346 w 704335"/>
                <a:gd name="connsiteY2" fmla="*/ 0 h 191530"/>
                <a:gd name="connsiteX3" fmla="*/ 704335 w 704335"/>
                <a:gd name="connsiteY3" fmla="*/ 6179 h 191530"/>
                <a:gd name="connsiteX4" fmla="*/ 704335 w 704335"/>
                <a:gd name="connsiteY4" fmla="*/ 185352 h 19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335" h="191530">
                  <a:moveTo>
                    <a:pt x="704335" y="185352"/>
                  </a:moveTo>
                  <a:lnTo>
                    <a:pt x="0" y="191530"/>
                  </a:lnTo>
                  <a:lnTo>
                    <a:pt x="358346" y="0"/>
                  </a:lnTo>
                  <a:lnTo>
                    <a:pt x="704335" y="6179"/>
                  </a:lnTo>
                  <a:lnTo>
                    <a:pt x="704335" y="185352"/>
                  </a:lnTo>
                  <a:close/>
                </a:path>
              </a:pathLst>
            </a:custGeom>
            <a:gradFill>
              <a:gsLst>
                <a:gs pos="0">
                  <a:schemeClr val="bg1">
                    <a:lumMod val="85000"/>
                  </a:schemeClr>
                </a:gs>
                <a:gs pos="65000">
                  <a:schemeClr val="bg1">
                    <a:lumMod val="65000"/>
                  </a:schemeClr>
                </a:gs>
              </a:gsLst>
              <a:lin ang="6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9" name="Groupe 18"/>
          <p:cNvGrpSpPr/>
          <p:nvPr/>
        </p:nvGrpSpPr>
        <p:grpSpPr>
          <a:xfrm>
            <a:off x="8172400" y="1268760"/>
            <a:ext cx="648072" cy="852191"/>
            <a:chOff x="323528" y="3933056"/>
            <a:chExt cx="1084882" cy="1284239"/>
          </a:xfrm>
          <a:effectLst>
            <a:glow rad="139700">
              <a:schemeClr val="accent3">
                <a:satMod val="175000"/>
                <a:alpha val="40000"/>
              </a:schemeClr>
            </a:glow>
          </a:effectLst>
        </p:grpSpPr>
        <p:sp>
          <p:nvSpPr>
            <p:cNvPr id="20" name="Forme libre 19"/>
            <p:cNvSpPr/>
            <p:nvPr/>
          </p:nvSpPr>
          <p:spPr>
            <a:xfrm>
              <a:off x="323528" y="3933056"/>
              <a:ext cx="370703" cy="1278924"/>
            </a:xfrm>
            <a:custGeom>
              <a:avLst/>
              <a:gdLst>
                <a:gd name="connsiteX0" fmla="*/ 0 w 370703"/>
                <a:gd name="connsiteY0" fmla="*/ 0 h 1278924"/>
                <a:gd name="connsiteX1" fmla="*/ 370703 w 370703"/>
                <a:gd name="connsiteY1" fmla="*/ 0 h 1278924"/>
                <a:gd name="connsiteX2" fmla="*/ 364524 w 370703"/>
                <a:gd name="connsiteY2" fmla="*/ 1081216 h 1278924"/>
                <a:gd name="connsiteX3" fmla="*/ 0 w 370703"/>
                <a:gd name="connsiteY3" fmla="*/ 1278924 h 1278924"/>
                <a:gd name="connsiteX4" fmla="*/ 0 w 370703"/>
                <a:gd name="connsiteY4" fmla="*/ 0 h 1278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3" h="1278924">
                  <a:moveTo>
                    <a:pt x="0" y="0"/>
                  </a:moveTo>
                  <a:lnTo>
                    <a:pt x="370703" y="0"/>
                  </a:lnTo>
                  <a:cubicBezTo>
                    <a:pt x="368643" y="360405"/>
                    <a:pt x="366584" y="720811"/>
                    <a:pt x="364524" y="1081216"/>
                  </a:cubicBezTo>
                  <a:lnTo>
                    <a:pt x="0" y="1278924"/>
                  </a:lnTo>
                  <a:lnTo>
                    <a:pt x="0" y="0"/>
                  </a:lnTo>
                  <a:close/>
                </a:path>
              </a:pathLst>
            </a:custGeom>
            <a:gradFill>
              <a:gsLst>
                <a:gs pos="34000">
                  <a:schemeClr val="bg1"/>
                </a:gs>
                <a:gs pos="100000">
                  <a:schemeClr val="bg1">
                    <a:lumMod val="95000"/>
                  </a:schemeClr>
                </a:gs>
              </a:gsLst>
              <a:lin ang="3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Forme libre 20"/>
            <p:cNvSpPr/>
            <p:nvPr/>
          </p:nvSpPr>
          <p:spPr>
            <a:xfrm>
              <a:off x="328290" y="5019587"/>
              <a:ext cx="1080120" cy="197708"/>
            </a:xfrm>
            <a:custGeom>
              <a:avLst/>
              <a:gdLst>
                <a:gd name="connsiteX0" fmla="*/ 1056503 w 1056503"/>
                <a:gd name="connsiteY0" fmla="*/ 197708 h 197708"/>
                <a:gd name="connsiteX1" fmla="*/ 1056503 w 1056503"/>
                <a:gd name="connsiteY1" fmla="*/ 0 h 197708"/>
                <a:gd name="connsiteX2" fmla="*/ 358346 w 1056503"/>
                <a:gd name="connsiteY2" fmla="*/ 0 h 197708"/>
                <a:gd name="connsiteX3" fmla="*/ 0 w 1056503"/>
                <a:gd name="connsiteY3" fmla="*/ 191530 h 197708"/>
                <a:gd name="connsiteX4" fmla="*/ 1056503 w 1056503"/>
                <a:gd name="connsiteY4" fmla="*/ 197708 h 197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503" h="197708">
                  <a:moveTo>
                    <a:pt x="1056503" y="197708"/>
                  </a:moveTo>
                  <a:lnTo>
                    <a:pt x="1056503" y="0"/>
                  </a:lnTo>
                  <a:lnTo>
                    <a:pt x="358346" y="0"/>
                  </a:lnTo>
                  <a:lnTo>
                    <a:pt x="0" y="191530"/>
                  </a:lnTo>
                  <a:lnTo>
                    <a:pt x="1056503" y="19770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orme libre 21"/>
            <p:cNvSpPr/>
            <p:nvPr/>
          </p:nvSpPr>
          <p:spPr>
            <a:xfrm>
              <a:off x="683568" y="3933057"/>
              <a:ext cx="358346" cy="1080120"/>
            </a:xfrm>
            <a:custGeom>
              <a:avLst/>
              <a:gdLst>
                <a:gd name="connsiteX0" fmla="*/ 0 w 358346"/>
                <a:gd name="connsiteY0" fmla="*/ 1075037 h 1075037"/>
                <a:gd name="connsiteX1" fmla="*/ 358346 w 358346"/>
                <a:gd name="connsiteY1" fmla="*/ 895864 h 1075037"/>
                <a:gd name="connsiteX2" fmla="*/ 352168 w 358346"/>
                <a:gd name="connsiteY2" fmla="*/ 0 h 1075037"/>
                <a:gd name="connsiteX3" fmla="*/ 0 w 358346"/>
                <a:gd name="connsiteY3" fmla="*/ 0 h 1075037"/>
                <a:gd name="connsiteX4" fmla="*/ 0 w 358346"/>
                <a:gd name="connsiteY4" fmla="*/ 1075037 h 1075037"/>
                <a:gd name="connsiteX0" fmla="*/ 0 w 358346"/>
                <a:gd name="connsiteY0" fmla="*/ 1080120 h 1080120"/>
                <a:gd name="connsiteX1" fmla="*/ 358346 w 358346"/>
                <a:gd name="connsiteY1" fmla="*/ 895864 h 1080120"/>
                <a:gd name="connsiteX2" fmla="*/ 352168 w 358346"/>
                <a:gd name="connsiteY2" fmla="*/ 0 h 1080120"/>
                <a:gd name="connsiteX3" fmla="*/ 0 w 358346"/>
                <a:gd name="connsiteY3" fmla="*/ 0 h 1080120"/>
                <a:gd name="connsiteX4" fmla="*/ 0 w 358346"/>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46" h="1080120">
                  <a:moveTo>
                    <a:pt x="0" y="1080120"/>
                  </a:moveTo>
                  <a:lnTo>
                    <a:pt x="358346" y="895864"/>
                  </a:lnTo>
                  <a:cubicBezTo>
                    <a:pt x="356287" y="597243"/>
                    <a:pt x="354227" y="298621"/>
                    <a:pt x="352168" y="0"/>
                  </a:cubicBezTo>
                  <a:lnTo>
                    <a:pt x="0" y="0"/>
                  </a:lnTo>
                  <a:lnTo>
                    <a:pt x="0" y="1080120"/>
                  </a:lnTo>
                  <a:close/>
                </a:path>
              </a:pathLst>
            </a:custGeom>
            <a:gradFill>
              <a:gsLst>
                <a:gs pos="0">
                  <a:schemeClr val="bg1">
                    <a:lumMod val="85000"/>
                  </a:schemeClr>
                </a:gs>
                <a:gs pos="65000">
                  <a:schemeClr val="bg1">
                    <a:lumMod val="65000"/>
                  </a:schemeClr>
                </a:gs>
              </a:gsLst>
              <a:lin ang="6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orme libre 22"/>
            <p:cNvSpPr/>
            <p:nvPr/>
          </p:nvSpPr>
          <p:spPr>
            <a:xfrm>
              <a:off x="688330" y="4829007"/>
              <a:ext cx="720080" cy="191530"/>
            </a:xfrm>
            <a:custGeom>
              <a:avLst/>
              <a:gdLst>
                <a:gd name="connsiteX0" fmla="*/ 704335 w 704335"/>
                <a:gd name="connsiteY0" fmla="*/ 185352 h 191530"/>
                <a:gd name="connsiteX1" fmla="*/ 0 w 704335"/>
                <a:gd name="connsiteY1" fmla="*/ 191530 h 191530"/>
                <a:gd name="connsiteX2" fmla="*/ 358346 w 704335"/>
                <a:gd name="connsiteY2" fmla="*/ 0 h 191530"/>
                <a:gd name="connsiteX3" fmla="*/ 704335 w 704335"/>
                <a:gd name="connsiteY3" fmla="*/ 6179 h 191530"/>
                <a:gd name="connsiteX4" fmla="*/ 704335 w 704335"/>
                <a:gd name="connsiteY4" fmla="*/ 185352 h 19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335" h="191530">
                  <a:moveTo>
                    <a:pt x="704335" y="185352"/>
                  </a:moveTo>
                  <a:lnTo>
                    <a:pt x="0" y="191530"/>
                  </a:lnTo>
                  <a:lnTo>
                    <a:pt x="358346" y="0"/>
                  </a:lnTo>
                  <a:lnTo>
                    <a:pt x="704335" y="6179"/>
                  </a:lnTo>
                  <a:lnTo>
                    <a:pt x="704335" y="185352"/>
                  </a:lnTo>
                  <a:close/>
                </a:path>
              </a:pathLst>
            </a:custGeom>
            <a:gradFill>
              <a:gsLst>
                <a:gs pos="0">
                  <a:schemeClr val="bg1">
                    <a:lumMod val="85000"/>
                  </a:schemeClr>
                </a:gs>
                <a:gs pos="65000">
                  <a:schemeClr val="bg1">
                    <a:lumMod val="65000"/>
                  </a:schemeClr>
                </a:gs>
              </a:gsLst>
              <a:lin ang="6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24" name="Picture 2" descr="C:\Users\Beaujean Jean\AppData\Local\Microsoft\Windows\Temporary Internet Files\Content.IE5\RCDZPTUD\MC900442139[1].png"/>
          <p:cNvPicPr>
            <a:picLocks noChangeAspect="1" noChangeArrowheads="1"/>
          </p:cNvPicPr>
          <p:nvPr/>
        </p:nvPicPr>
        <p:blipFill>
          <a:blip r:embed="rId7" cstate="print">
            <a:duotone>
              <a:prstClr val="black"/>
              <a:srgbClr val="66FF33">
                <a:tint val="45000"/>
                <a:satMod val="400000"/>
              </a:srgbClr>
            </a:duotone>
          </a:blip>
          <a:srcRect/>
          <a:stretch>
            <a:fillRect/>
          </a:stretch>
        </p:blipFill>
        <p:spPr bwMode="auto">
          <a:xfrm>
            <a:off x="8204484" y="2724962"/>
            <a:ext cx="741274" cy="756506"/>
          </a:xfrm>
          <a:prstGeom prst="rect">
            <a:avLst/>
          </a:prstGeom>
          <a:noFill/>
        </p:spPr>
      </p:pic>
      <p:pic>
        <p:nvPicPr>
          <p:cNvPr id="25" name="Picture 3" descr="C:\Users\Beaujean Jean\AppData\Local\Microsoft\Windows\Temporary Internet Files\Content.IE5\RCDZPTUD\MC900442138[1].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4499992" y="2636912"/>
            <a:ext cx="571504" cy="563934"/>
          </a:xfrm>
          <a:prstGeom prst="rect">
            <a:avLst/>
          </a:prstGeom>
          <a:noFill/>
        </p:spPr>
      </p:pic>
      <p:sp>
        <p:nvSpPr>
          <p:cNvPr id="8" name="Rectangle 7"/>
          <p:cNvSpPr/>
          <p:nvPr/>
        </p:nvSpPr>
        <p:spPr>
          <a:xfrm>
            <a:off x="5868144" y="620688"/>
            <a:ext cx="3275856" cy="32403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cSld>
  <p:clrMapOvr>
    <a:masterClrMapping/>
  </p:clrMapOvr>
  <p:transition advTm="663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xit" presetSubtype="0" fill="hold" grpId="0" nodeType="after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ean Beaujean\AppData\Local\Microsoft\Windows\Temporary Internet Files\Content.IE5\A00225SG\MC900441498[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2564904"/>
            <a:ext cx="2016224"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pPr>
              <a:buNone/>
            </a:pPr>
            <a:endParaRPr lang="fr-BE" dirty="0" smtClean="0"/>
          </a:p>
          <a:p>
            <a:pPr>
              <a:buNone/>
            </a:pPr>
            <a:endParaRPr lang="fr-BE" dirty="0" smtClean="0"/>
          </a:p>
          <a:p>
            <a:pPr>
              <a:buNone/>
            </a:pPr>
            <a:endParaRPr lang="fr-BE" dirty="0" smtClean="0"/>
          </a:p>
          <a:p>
            <a:pPr>
              <a:buNone/>
            </a:pPr>
            <a:r>
              <a:rPr lang="fr-BE" sz="2800" dirty="0" smtClean="0"/>
              <a:t>Pourquoi un canevas d’étude géotechnique</a:t>
            </a:r>
            <a:endParaRPr lang="fr-BE" sz="2800" dirty="0"/>
          </a:p>
        </p:txBody>
      </p:sp>
      <p:grpSp>
        <p:nvGrpSpPr>
          <p:cNvPr id="5" name="Groupe 4"/>
          <p:cNvGrpSpPr>
            <a:grpSpLocks noChangeAspect="1"/>
          </p:cNvGrpSpPr>
          <p:nvPr/>
        </p:nvGrpSpPr>
        <p:grpSpPr>
          <a:xfrm>
            <a:off x="116484" y="-171240"/>
            <a:ext cx="2079252" cy="1440000"/>
            <a:chOff x="253702" y="-531440"/>
            <a:chExt cx="4677247" cy="3239269"/>
          </a:xfrm>
        </p:grpSpPr>
        <p:pic>
          <p:nvPicPr>
            <p:cNvPr id="6"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7"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8" name="Espace réservé du numéro de diapositive 7"/>
          <p:cNvSpPr>
            <a:spLocks noGrp="1"/>
          </p:cNvSpPr>
          <p:nvPr>
            <p:ph type="sldNum" sz="quarter" idx="12"/>
          </p:nvPr>
        </p:nvSpPr>
        <p:spPr/>
        <p:txBody>
          <a:bodyPr/>
          <a:lstStyle/>
          <a:p>
            <a:fld id="{74EF6541-E2B0-4EFA-A85B-A11FC5D2612C}" type="slidenum">
              <a:rPr lang="fr-BE" smtClean="0"/>
              <a:pPr/>
              <a:t>23</a:t>
            </a:fld>
            <a:endParaRPr lang="fr-BE"/>
          </a:p>
        </p:txBody>
      </p:sp>
    </p:spTree>
  </p:cSld>
  <p:clrMapOvr>
    <a:masterClrMapping/>
  </p:clrMapOvr>
  <p:transition advTm="382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Canevas d’étude géotechnique</a:t>
            </a:r>
            <a:endParaRPr lang="fr-BE" dirty="0"/>
          </a:p>
        </p:txBody>
      </p:sp>
      <p:sp>
        <p:nvSpPr>
          <p:cNvPr id="3" name="Espace réservé du contenu 2"/>
          <p:cNvSpPr>
            <a:spLocks noGrp="1"/>
          </p:cNvSpPr>
          <p:nvPr>
            <p:ph idx="1"/>
          </p:nvPr>
        </p:nvSpPr>
        <p:spPr/>
        <p:txBody>
          <a:bodyPr>
            <a:normAutofit/>
          </a:bodyPr>
          <a:lstStyle/>
          <a:p>
            <a:pPr algn="ctr">
              <a:buNone/>
            </a:pPr>
            <a:r>
              <a:rPr lang="fr-BE" dirty="0" smtClean="0"/>
              <a:t>Car…</a:t>
            </a:r>
          </a:p>
          <a:p>
            <a:endParaRPr lang="fr-BE" sz="2800" dirty="0" smtClean="0"/>
          </a:p>
          <a:p>
            <a:pPr algn="just"/>
            <a:r>
              <a:rPr lang="fr-BE" sz="2400" b="1" dirty="0" smtClean="0"/>
              <a:t>Manque</a:t>
            </a:r>
            <a:r>
              <a:rPr lang="fr-BE" sz="2400" dirty="0" smtClean="0">
                <a:solidFill>
                  <a:schemeClr val="bg1">
                    <a:lumMod val="50000"/>
                  </a:schemeClr>
                </a:solidFill>
              </a:rPr>
              <a:t> de </a:t>
            </a:r>
            <a:r>
              <a:rPr lang="fr-BE" sz="2400" b="1" dirty="0" smtClean="0"/>
              <a:t>connaissance</a:t>
            </a:r>
            <a:r>
              <a:rPr lang="fr-BE" sz="2400" dirty="0" smtClean="0">
                <a:solidFill>
                  <a:schemeClr val="bg1">
                    <a:lumMod val="50000"/>
                  </a:schemeClr>
                </a:solidFill>
              </a:rPr>
              <a:t> du </a:t>
            </a:r>
            <a:r>
              <a:rPr lang="fr-BE" sz="2400" b="1" dirty="0" smtClean="0"/>
              <a:t>problème</a:t>
            </a:r>
            <a:r>
              <a:rPr lang="fr-BE" sz="2400" dirty="0" smtClean="0">
                <a:solidFill>
                  <a:schemeClr val="bg1">
                    <a:lumMod val="50000"/>
                  </a:schemeClr>
                </a:solidFill>
              </a:rPr>
              <a:t> de la part des </a:t>
            </a:r>
            <a:r>
              <a:rPr lang="fr-BE" sz="2400" b="1" dirty="0" smtClean="0"/>
              <a:t>autorités publiques </a:t>
            </a:r>
            <a:r>
              <a:rPr lang="fr-BE" sz="2400" dirty="0" smtClean="0">
                <a:solidFill>
                  <a:schemeClr val="bg1">
                    <a:lumMod val="50000"/>
                  </a:schemeClr>
                </a:solidFill>
              </a:rPr>
              <a:t>et du </a:t>
            </a:r>
            <a:r>
              <a:rPr lang="fr-BE" sz="2400" b="1" dirty="0" smtClean="0"/>
              <a:t>public</a:t>
            </a:r>
            <a:r>
              <a:rPr lang="fr-BE" sz="2400" dirty="0" smtClean="0">
                <a:solidFill>
                  <a:schemeClr val="bg1">
                    <a:lumMod val="50000"/>
                  </a:schemeClr>
                </a:solidFill>
              </a:rPr>
              <a:t> en général</a:t>
            </a:r>
          </a:p>
          <a:p>
            <a:pPr algn="just"/>
            <a:endParaRPr lang="fr-BE" sz="1600" dirty="0" smtClean="0">
              <a:solidFill>
                <a:schemeClr val="bg1">
                  <a:lumMod val="50000"/>
                </a:schemeClr>
              </a:solidFill>
            </a:endParaRPr>
          </a:p>
          <a:p>
            <a:pPr algn="just"/>
            <a:r>
              <a:rPr lang="fr-BE" sz="2400" b="1" dirty="0" smtClean="0"/>
              <a:t>Défaut</a:t>
            </a:r>
            <a:r>
              <a:rPr lang="fr-BE" sz="2400" dirty="0" smtClean="0">
                <a:solidFill>
                  <a:schemeClr val="bg1">
                    <a:lumMod val="50000"/>
                  </a:schemeClr>
                </a:solidFill>
              </a:rPr>
              <a:t> d’</a:t>
            </a:r>
            <a:r>
              <a:rPr lang="fr-BE" sz="2400" b="1" dirty="0" smtClean="0"/>
              <a:t>information</a:t>
            </a:r>
            <a:r>
              <a:rPr lang="fr-BE" sz="2400" dirty="0" smtClean="0">
                <a:solidFill>
                  <a:schemeClr val="bg1">
                    <a:lumMod val="50000"/>
                  </a:schemeClr>
                </a:solidFill>
              </a:rPr>
              <a:t> facilement accessible</a:t>
            </a:r>
          </a:p>
          <a:p>
            <a:pPr algn="just"/>
            <a:endParaRPr lang="fr-BE" sz="1600" dirty="0" smtClean="0">
              <a:solidFill>
                <a:schemeClr val="bg1">
                  <a:lumMod val="50000"/>
                </a:schemeClr>
              </a:solidFill>
            </a:endParaRPr>
          </a:p>
          <a:p>
            <a:pPr algn="just"/>
            <a:r>
              <a:rPr lang="fr-BE" sz="2400" b="1" dirty="0" smtClean="0"/>
              <a:t>Prise en compte approfondie</a:t>
            </a:r>
            <a:r>
              <a:rPr lang="fr-BE" sz="2400" dirty="0" smtClean="0">
                <a:solidFill>
                  <a:schemeClr val="bg1">
                    <a:lumMod val="50000"/>
                  </a:schemeClr>
                </a:solidFill>
              </a:rPr>
              <a:t> dans l’</a:t>
            </a:r>
            <a:r>
              <a:rPr lang="fr-BE" sz="2400" b="1" dirty="0" smtClean="0"/>
              <a:t>élaboration</a:t>
            </a:r>
            <a:r>
              <a:rPr lang="fr-BE" sz="2400" dirty="0" smtClean="0">
                <a:solidFill>
                  <a:schemeClr val="bg1">
                    <a:lumMod val="50000"/>
                  </a:schemeClr>
                </a:solidFill>
              </a:rPr>
              <a:t> des </a:t>
            </a:r>
            <a:r>
              <a:rPr lang="fr-BE" sz="2400" b="1" dirty="0" smtClean="0"/>
              <a:t>projets</a:t>
            </a:r>
            <a:r>
              <a:rPr lang="fr-BE" sz="2400" dirty="0" smtClean="0">
                <a:solidFill>
                  <a:schemeClr val="bg1">
                    <a:lumMod val="50000"/>
                  </a:schemeClr>
                </a:solidFill>
              </a:rPr>
              <a:t> tant publics que privés</a:t>
            </a:r>
            <a:endParaRPr lang="fr-BE" sz="2800" dirty="0">
              <a:solidFill>
                <a:schemeClr val="bg1">
                  <a:lumMod val="50000"/>
                </a:schemeClr>
              </a:solidFill>
            </a:endParaRPr>
          </a:p>
        </p:txBody>
      </p:sp>
      <p:grpSp>
        <p:nvGrpSpPr>
          <p:cNvPr id="4" name="Groupe 3"/>
          <p:cNvGrpSpPr>
            <a:grpSpLocks noChangeAspect="1"/>
          </p:cNvGrpSpPr>
          <p:nvPr/>
        </p:nvGrpSpPr>
        <p:grpSpPr>
          <a:xfrm>
            <a:off x="3563888" y="5418000"/>
            <a:ext cx="2079252" cy="1440000"/>
            <a:chOff x="253702" y="-531440"/>
            <a:chExt cx="4677247" cy="3239269"/>
          </a:xfrm>
        </p:grpSpPr>
        <p:pic>
          <p:nvPicPr>
            <p:cNvPr id="5"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6"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7" name="Espace réservé du numéro de diapositive 6"/>
          <p:cNvSpPr>
            <a:spLocks noGrp="1"/>
          </p:cNvSpPr>
          <p:nvPr>
            <p:ph type="sldNum" sz="quarter" idx="12"/>
          </p:nvPr>
        </p:nvSpPr>
        <p:spPr/>
        <p:txBody>
          <a:bodyPr/>
          <a:lstStyle/>
          <a:p>
            <a:fld id="{74EF6541-E2B0-4EFA-A85B-A11FC5D2612C}" type="slidenum">
              <a:rPr lang="fr-BE" smtClean="0"/>
              <a:pPr/>
              <a:t>24</a:t>
            </a:fld>
            <a:endParaRPr lang="fr-BE"/>
          </a:p>
        </p:txBody>
      </p:sp>
    </p:spTree>
  </p:cSld>
  <p:clrMapOvr>
    <a:masterClrMapping/>
  </p:clrMapOvr>
  <p:transition advTm="10165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Canevas d’étude géotechnique</a:t>
            </a:r>
            <a:endParaRPr lang="fr-BE" dirty="0"/>
          </a:p>
        </p:txBody>
      </p:sp>
      <p:sp>
        <p:nvSpPr>
          <p:cNvPr id="3" name="Espace réservé du contenu 2"/>
          <p:cNvSpPr>
            <a:spLocks noGrp="1"/>
          </p:cNvSpPr>
          <p:nvPr>
            <p:ph idx="1"/>
          </p:nvPr>
        </p:nvSpPr>
        <p:spPr/>
        <p:txBody>
          <a:bodyPr>
            <a:normAutofit fontScale="92500" lnSpcReduction="20000"/>
          </a:bodyPr>
          <a:lstStyle/>
          <a:p>
            <a:pPr algn="ctr">
              <a:buNone/>
            </a:pPr>
            <a:r>
              <a:rPr lang="fr-BE" sz="3500" dirty="0" smtClean="0"/>
              <a:t>Contenu </a:t>
            </a:r>
          </a:p>
          <a:p>
            <a:pPr algn="ctr">
              <a:buNone/>
            </a:pPr>
            <a:endParaRPr lang="fr-BE" dirty="0" smtClean="0"/>
          </a:p>
          <a:p>
            <a:pPr marL="514350" indent="-514350">
              <a:buClr>
                <a:schemeClr val="tx1">
                  <a:lumMod val="50000"/>
                  <a:lumOff val="50000"/>
                </a:schemeClr>
              </a:buClr>
              <a:buAutoNum type="arabicPeriod"/>
            </a:pPr>
            <a:r>
              <a:rPr lang="fr-BE" b="1" dirty="0" smtClean="0"/>
              <a:t>N°</a:t>
            </a:r>
            <a:r>
              <a:rPr lang="fr-BE" dirty="0" smtClean="0">
                <a:solidFill>
                  <a:schemeClr val="tx1">
                    <a:lumMod val="50000"/>
                    <a:lumOff val="50000"/>
                  </a:schemeClr>
                </a:solidFill>
              </a:rPr>
              <a:t> de dossier</a:t>
            </a:r>
          </a:p>
          <a:p>
            <a:pPr marL="514350" indent="-514350">
              <a:buClr>
                <a:schemeClr val="tx1">
                  <a:lumMod val="50000"/>
                  <a:lumOff val="50000"/>
                </a:schemeClr>
              </a:buClr>
              <a:buAutoNum type="arabicPeriod"/>
            </a:pPr>
            <a:r>
              <a:rPr lang="fr-BE" b="1" dirty="0" smtClean="0"/>
              <a:t>Fiche</a:t>
            </a:r>
            <a:r>
              <a:rPr lang="fr-BE" dirty="0" smtClean="0">
                <a:solidFill>
                  <a:schemeClr val="tx1">
                    <a:lumMod val="50000"/>
                    <a:lumOff val="50000"/>
                  </a:schemeClr>
                </a:solidFill>
              </a:rPr>
              <a:t> descriptive du </a:t>
            </a:r>
            <a:r>
              <a:rPr lang="fr-BE" b="1" dirty="0" smtClean="0"/>
              <a:t>puits</a:t>
            </a:r>
            <a:r>
              <a:rPr lang="fr-BE" dirty="0" smtClean="0"/>
              <a:t> </a:t>
            </a:r>
          </a:p>
          <a:p>
            <a:pPr marL="514350" indent="-514350">
              <a:buAutoNum type="arabicPeriod"/>
            </a:pPr>
            <a:r>
              <a:rPr lang="fr-BE" dirty="0" smtClean="0">
                <a:solidFill>
                  <a:schemeClr val="tx1">
                    <a:lumMod val="50000"/>
                    <a:lumOff val="50000"/>
                  </a:schemeClr>
                </a:solidFill>
              </a:rPr>
              <a:t>Contexte </a:t>
            </a:r>
            <a:r>
              <a:rPr lang="fr-BE" b="1" dirty="0" smtClean="0"/>
              <a:t>géologique</a:t>
            </a:r>
          </a:p>
          <a:p>
            <a:pPr marL="514350" indent="-514350">
              <a:buAutoNum type="arabicPeriod"/>
            </a:pPr>
            <a:r>
              <a:rPr lang="fr-BE" dirty="0" smtClean="0">
                <a:solidFill>
                  <a:schemeClr val="tx1">
                    <a:lumMod val="50000"/>
                    <a:lumOff val="50000"/>
                  </a:schemeClr>
                </a:solidFill>
              </a:rPr>
              <a:t>Contexte </a:t>
            </a:r>
            <a:r>
              <a:rPr lang="fr-BE" b="1" dirty="0" smtClean="0"/>
              <a:t>hydrogéologique</a:t>
            </a:r>
          </a:p>
          <a:p>
            <a:pPr marL="514350" indent="-514350">
              <a:buAutoNum type="arabicPeriod"/>
            </a:pPr>
            <a:r>
              <a:rPr lang="fr-BE" dirty="0" smtClean="0">
                <a:solidFill>
                  <a:schemeClr val="tx1">
                    <a:lumMod val="50000"/>
                    <a:lumOff val="50000"/>
                  </a:schemeClr>
                </a:solidFill>
              </a:rPr>
              <a:t>Description des </a:t>
            </a:r>
            <a:r>
              <a:rPr lang="fr-BE" b="1" dirty="0" smtClean="0"/>
              <a:t>types</a:t>
            </a:r>
            <a:r>
              <a:rPr lang="fr-BE" dirty="0" smtClean="0">
                <a:solidFill>
                  <a:schemeClr val="tx1">
                    <a:lumMod val="50000"/>
                    <a:lumOff val="50000"/>
                  </a:schemeClr>
                </a:solidFill>
              </a:rPr>
              <a:t> d’</a:t>
            </a:r>
            <a:r>
              <a:rPr lang="fr-BE" b="1" dirty="0" smtClean="0"/>
              <a:t>essais géotechniques</a:t>
            </a:r>
          </a:p>
          <a:p>
            <a:pPr marL="514350" indent="-514350">
              <a:buClr>
                <a:schemeClr val="tx1">
                  <a:lumMod val="50000"/>
                  <a:lumOff val="50000"/>
                </a:schemeClr>
              </a:buClr>
              <a:buAutoNum type="arabicPeriod"/>
            </a:pPr>
            <a:r>
              <a:rPr lang="fr-BE" b="1" dirty="0" smtClean="0"/>
              <a:t>Résultats</a:t>
            </a:r>
            <a:r>
              <a:rPr lang="fr-BE" dirty="0" smtClean="0">
                <a:solidFill>
                  <a:schemeClr val="tx1">
                    <a:lumMod val="50000"/>
                    <a:lumOff val="50000"/>
                  </a:schemeClr>
                </a:solidFill>
              </a:rPr>
              <a:t> complets des </a:t>
            </a:r>
            <a:r>
              <a:rPr lang="fr-BE" b="1" dirty="0" smtClean="0"/>
              <a:t>essais</a:t>
            </a:r>
            <a:endParaRPr lang="fr-BE" dirty="0" smtClean="0"/>
          </a:p>
          <a:p>
            <a:pPr marL="514350" indent="-514350">
              <a:buClr>
                <a:schemeClr val="tx1">
                  <a:lumMod val="50000"/>
                  <a:lumOff val="50000"/>
                </a:schemeClr>
              </a:buClr>
              <a:buAutoNum type="arabicPeriod"/>
            </a:pPr>
            <a:r>
              <a:rPr lang="fr-BE" b="1" dirty="0" smtClean="0"/>
              <a:t>Interprétation</a:t>
            </a:r>
            <a:r>
              <a:rPr lang="fr-BE" dirty="0" smtClean="0">
                <a:solidFill>
                  <a:schemeClr val="tx1">
                    <a:lumMod val="50000"/>
                    <a:lumOff val="50000"/>
                  </a:schemeClr>
                </a:solidFill>
              </a:rPr>
              <a:t> des </a:t>
            </a:r>
            <a:r>
              <a:rPr lang="fr-BE" b="1" dirty="0" smtClean="0"/>
              <a:t>essais</a:t>
            </a:r>
            <a:endParaRPr lang="fr-BE" b="1" dirty="0"/>
          </a:p>
        </p:txBody>
      </p:sp>
      <p:sp>
        <p:nvSpPr>
          <p:cNvPr id="4" name="Espace réservé du numéro de diapositive 3"/>
          <p:cNvSpPr>
            <a:spLocks noGrp="1"/>
          </p:cNvSpPr>
          <p:nvPr>
            <p:ph type="sldNum" sz="quarter" idx="12"/>
          </p:nvPr>
        </p:nvSpPr>
        <p:spPr/>
        <p:txBody>
          <a:bodyPr/>
          <a:lstStyle/>
          <a:p>
            <a:fld id="{74EF6541-E2B0-4EFA-A85B-A11FC5D2612C}" type="slidenum">
              <a:rPr lang="fr-BE" smtClean="0"/>
              <a:pPr/>
              <a:t>25</a:t>
            </a:fld>
            <a:endParaRPr lang="fr-BE"/>
          </a:p>
        </p:txBody>
      </p:sp>
      <p:sp>
        <p:nvSpPr>
          <p:cNvPr id="5" name="ZoneTexte 4"/>
          <p:cNvSpPr txBox="1"/>
          <p:nvPr/>
        </p:nvSpPr>
        <p:spPr>
          <a:xfrm rot="20610779">
            <a:off x="6027250" y="1904566"/>
            <a:ext cx="1792478" cy="584775"/>
          </a:xfrm>
          <a:prstGeom prst="rect">
            <a:avLst/>
          </a:prstGeom>
          <a:noFill/>
          <a:ln w="92075" cmpd="thickThin">
            <a:solidFill>
              <a:srgbClr val="FF0000"/>
            </a:solidFill>
          </a:ln>
        </p:spPr>
        <p:txBody>
          <a:bodyPr wrap="none" rtlCol="0">
            <a:spAutoFit/>
          </a:bodyPr>
          <a:lstStyle/>
          <a:p>
            <a:r>
              <a:rPr lang="fr-BE" sz="3200" dirty="0" smtClean="0">
                <a:solidFill>
                  <a:srgbClr val="FF0000"/>
                </a:solidFill>
              </a:rPr>
              <a:t>minimum</a:t>
            </a:r>
            <a:endParaRPr lang="fr-BE" dirty="0">
              <a:solidFill>
                <a:srgbClr val="FF0000"/>
              </a:solidFill>
            </a:endParaRPr>
          </a:p>
        </p:txBody>
      </p:sp>
      <p:grpSp>
        <p:nvGrpSpPr>
          <p:cNvPr id="6" name="Groupe 5"/>
          <p:cNvGrpSpPr>
            <a:grpSpLocks noChangeAspect="1"/>
          </p:cNvGrpSpPr>
          <p:nvPr/>
        </p:nvGrpSpPr>
        <p:grpSpPr>
          <a:xfrm>
            <a:off x="3563888" y="5418000"/>
            <a:ext cx="2079252" cy="1440000"/>
            <a:chOff x="253702" y="-531440"/>
            <a:chExt cx="4677247" cy="3239269"/>
          </a:xfrm>
        </p:grpSpPr>
        <p:pic>
          <p:nvPicPr>
            <p:cNvPr id="7"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8"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Tree>
  </p:cSld>
  <p:clrMapOvr>
    <a:masterClrMapping/>
  </p:clrMapOvr>
  <p:transition advTm="12572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Canevas d’étude géotechnique</a:t>
            </a:r>
            <a:endParaRPr lang="fr-BE" dirty="0"/>
          </a:p>
        </p:txBody>
      </p:sp>
      <p:sp>
        <p:nvSpPr>
          <p:cNvPr id="3" name="Espace réservé du contenu 2"/>
          <p:cNvSpPr>
            <a:spLocks noGrp="1"/>
          </p:cNvSpPr>
          <p:nvPr>
            <p:ph idx="1"/>
          </p:nvPr>
        </p:nvSpPr>
        <p:spPr>
          <a:xfrm>
            <a:off x="457200" y="1600200"/>
            <a:ext cx="8795320" cy="4525963"/>
          </a:xfrm>
        </p:spPr>
        <p:txBody>
          <a:bodyPr>
            <a:normAutofit lnSpcReduction="10000"/>
          </a:bodyPr>
          <a:lstStyle/>
          <a:p>
            <a:pPr algn="ctr">
              <a:buNone/>
            </a:pPr>
            <a:r>
              <a:rPr lang="fr-BE" b="1" dirty="0" smtClean="0"/>
              <a:t>Complétude</a:t>
            </a:r>
            <a:r>
              <a:rPr lang="fr-BE" dirty="0" smtClean="0"/>
              <a:t> du dossier géotechnique</a:t>
            </a:r>
          </a:p>
          <a:p>
            <a:pPr algn="ctr">
              <a:buNone/>
            </a:pPr>
            <a:endParaRPr lang="fr-BE" dirty="0" smtClean="0"/>
          </a:p>
          <a:p>
            <a:pPr marL="514350" indent="-514350">
              <a:buNone/>
            </a:pPr>
            <a:r>
              <a:rPr lang="fr-BE" sz="2800" dirty="0" smtClean="0"/>
              <a:t>1. </a:t>
            </a:r>
            <a:r>
              <a:rPr lang="fr-BE" sz="2800" dirty="0" smtClean="0">
                <a:solidFill>
                  <a:schemeClr val="tx1">
                    <a:lumMod val="50000"/>
                    <a:lumOff val="50000"/>
                  </a:schemeClr>
                </a:solidFill>
              </a:rPr>
              <a:t>Énoncé des </a:t>
            </a:r>
            <a:r>
              <a:rPr lang="fr-BE" sz="2800" b="1" dirty="0" smtClean="0"/>
              <a:t>hypothèses</a:t>
            </a:r>
            <a:r>
              <a:rPr lang="fr-BE" sz="2800" dirty="0" smtClean="0"/>
              <a:t> </a:t>
            </a:r>
            <a:r>
              <a:rPr lang="fr-BE" sz="2800" dirty="0" smtClean="0">
                <a:solidFill>
                  <a:schemeClr val="tx1">
                    <a:lumMod val="50000"/>
                    <a:lumOff val="50000"/>
                  </a:schemeClr>
                </a:solidFill>
              </a:rPr>
              <a:t>de départ</a:t>
            </a:r>
          </a:p>
          <a:p>
            <a:pPr marL="514350" indent="-514350">
              <a:buAutoNum type="arabicPeriod"/>
            </a:pPr>
            <a:endParaRPr lang="fr-BE" sz="2800" dirty="0" smtClean="0"/>
          </a:p>
          <a:p>
            <a:pPr>
              <a:buNone/>
            </a:pPr>
            <a:r>
              <a:rPr lang="fr-BE" sz="2800" dirty="0" smtClean="0"/>
              <a:t>2. </a:t>
            </a:r>
            <a:r>
              <a:rPr lang="fr-BE" sz="2800" dirty="0" smtClean="0">
                <a:solidFill>
                  <a:schemeClr val="tx1">
                    <a:lumMod val="50000"/>
                    <a:lumOff val="50000"/>
                  </a:schemeClr>
                </a:solidFill>
              </a:rPr>
              <a:t>Le détail du </a:t>
            </a:r>
            <a:r>
              <a:rPr lang="fr-BE" sz="2800" b="1" dirty="0" smtClean="0"/>
              <a:t>raisonnement </a:t>
            </a:r>
            <a:r>
              <a:rPr lang="fr-BE" sz="2800" b="1" dirty="0" err="1" smtClean="0"/>
              <a:t>géomécanique</a:t>
            </a:r>
            <a:r>
              <a:rPr lang="fr-BE" sz="2800" b="1" dirty="0" smtClean="0"/>
              <a:t> </a:t>
            </a:r>
            <a:r>
              <a:rPr lang="fr-BE" sz="2800" dirty="0" smtClean="0">
                <a:solidFill>
                  <a:schemeClr val="tx1">
                    <a:lumMod val="50000"/>
                    <a:lumOff val="50000"/>
                  </a:schemeClr>
                </a:solidFill>
              </a:rPr>
              <a:t>(contenu minimum de l’étude géotechnique)</a:t>
            </a:r>
          </a:p>
          <a:p>
            <a:pPr>
              <a:buNone/>
            </a:pPr>
            <a:endParaRPr lang="fr-BE" sz="2800" dirty="0" smtClean="0"/>
          </a:p>
          <a:p>
            <a:pPr>
              <a:buNone/>
            </a:pPr>
            <a:r>
              <a:rPr lang="fr-BE" sz="2800" dirty="0" smtClean="0"/>
              <a:t>3. </a:t>
            </a:r>
            <a:r>
              <a:rPr lang="fr-BE" sz="2800" dirty="0" smtClean="0">
                <a:solidFill>
                  <a:schemeClr val="tx1">
                    <a:lumMod val="50000"/>
                    <a:lumOff val="50000"/>
                  </a:schemeClr>
                </a:solidFill>
              </a:rPr>
              <a:t>Le </a:t>
            </a:r>
            <a:r>
              <a:rPr lang="fr-BE" sz="2800" b="1" dirty="0" smtClean="0">
                <a:solidFill>
                  <a:srgbClr val="C00000"/>
                </a:solidFill>
              </a:rPr>
              <a:t>calcul final </a:t>
            </a:r>
            <a:r>
              <a:rPr lang="fr-BE" sz="2800" dirty="0" smtClean="0">
                <a:solidFill>
                  <a:schemeClr val="tx1">
                    <a:lumMod val="50000"/>
                    <a:lumOff val="50000"/>
                  </a:schemeClr>
                </a:solidFill>
              </a:rPr>
              <a:t>du rayon du cône d’effondrement maximum</a:t>
            </a:r>
            <a:endParaRPr lang="fr-BE" sz="2800" dirty="0">
              <a:solidFill>
                <a:schemeClr val="tx1">
                  <a:lumMod val="50000"/>
                  <a:lumOff val="50000"/>
                </a:schemeClr>
              </a:solidFill>
            </a:endParaRPr>
          </a:p>
        </p:txBody>
      </p:sp>
      <p:sp>
        <p:nvSpPr>
          <p:cNvPr id="4" name="ZoneTexte 3"/>
          <p:cNvSpPr txBox="1"/>
          <p:nvPr/>
        </p:nvSpPr>
        <p:spPr>
          <a:xfrm rot="19871416">
            <a:off x="314736" y="1535032"/>
            <a:ext cx="1255280" cy="584775"/>
          </a:xfrm>
          <a:prstGeom prst="rect">
            <a:avLst/>
          </a:prstGeom>
          <a:noFill/>
          <a:ln w="92075" cmpd="thickThin">
            <a:solidFill>
              <a:srgbClr val="FF0000"/>
            </a:solidFill>
          </a:ln>
        </p:spPr>
        <p:txBody>
          <a:bodyPr wrap="none" rtlCol="0">
            <a:spAutoFit/>
          </a:bodyPr>
          <a:lstStyle/>
          <a:p>
            <a:r>
              <a:rPr lang="fr-BE" sz="3200" dirty="0" smtClean="0">
                <a:solidFill>
                  <a:srgbClr val="FF0000"/>
                </a:solidFill>
              </a:rPr>
              <a:t>Exigée</a:t>
            </a:r>
            <a:endParaRPr lang="fr-BE" dirty="0">
              <a:solidFill>
                <a:srgbClr val="FF0000"/>
              </a:solidFill>
            </a:endParaRPr>
          </a:p>
        </p:txBody>
      </p:sp>
      <p:sp>
        <p:nvSpPr>
          <p:cNvPr id="5" name="Espace réservé du numéro de diapositive 4"/>
          <p:cNvSpPr>
            <a:spLocks noGrp="1"/>
          </p:cNvSpPr>
          <p:nvPr>
            <p:ph type="sldNum" sz="quarter" idx="12"/>
          </p:nvPr>
        </p:nvSpPr>
        <p:spPr/>
        <p:txBody>
          <a:bodyPr/>
          <a:lstStyle/>
          <a:p>
            <a:fld id="{74EF6541-E2B0-4EFA-A85B-A11FC5D2612C}" type="slidenum">
              <a:rPr lang="fr-BE" smtClean="0"/>
              <a:pPr/>
              <a:t>26</a:t>
            </a:fld>
            <a:endParaRPr lang="fr-BE"/>
          </a:p>
        </p:txBody>
      </p:sp>
      <p:grpSp>
        <p:nvGrpSpPr>
          <p:cNvPr id="6" name="Groupe 5"/>
          <p:cNvGrpSpPr>
            <a:grpSpLocks noChangeAspect="1"/>
          </p:cNvGrpSpPr>
          <p:nvPr/>
        </p:nvGrpSpPr>
        <p:grpSpPr>
          <a:xfrm>
            <a:off x="3563888" y="5418000"/>
            <a:ext cx="2079252" cy="1440000"/>
            <a:chOff x="253702" y="-531440"/>
            <a:chExt cx="4677247" cy="3239269"/>
          </a:xfrm>
        </p:grpSpPr>
        <p:pic>
          <p:nvPicPr>
            <p:cNvPr id="7"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8"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Tree>
  </p:cSld>
  <p:clrMapOvr>
    <a:masterClrMapping/>
  </p:clrMapOvr>
  <p:transition advTm="4906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PHL_5000"/>
          <p:cNvPicPr>
            <a:picLocks noChangeAspect="1"/>
          </p:cNvPicPr>
          <p:nvPr/>
        </p:nvPicPr>
        <p:blipFill>
          <a:blip r:embed="rId4" cstate="print"/>
          <a:srcRect/>
          <a:stretch>
            <a:fillRect/>
          </a:stretch>
        </p:blipFill>
        <p:spPr bwMode="auto">
          <a:xfrm>
            <a:off x="-589660" y="2157100"/>
            <a:ext cx="6796356" cy="4509120"/>
          </a:xfrm>
          <a:prstGeom prst="rect">
            <a:avLst/>
          </a:prstGeom>
          <a:noFill/>
          <a:ln w="9525">
            <a:solidFill>
              <a:schemeClr val="tx1"/>
            </a:solidFill>
            <a:miter lim="800000"/>
            <a:headEnd/>
            <a:tailEnd/>
          </a:ln>
        </p:spPr>
      </p:pic>
      <p:sp>
        <p:nvSpPr>
          <p:cNvPr id="3" name="Espace réservé du contenu 2"/>
          <p:cNvSpPr>
            <a:spLocks noGrp="1"/>
          </p:cNvSpPr>
          <p:nvPr>
            <p:ph idx="1"/>
          </p:nvPr>
        </p:nvSpPr>
        <p:spPr>
          <a:xfrm>
            <a:off x="457200" y="1341405"/>
            <a:ext cx="8229600" cy="4525963"/>
          </a:xfrm>
        </p:spPr>
        <p:txBody>
          <a:bodyPr/>
          <a:lstStyle/>
          <a:p>
            <a:pPr algn="ctr">
              <a:buNone/>
            </a:pPr>
            <a:r>
              <a:rPr lang="fr-BE" dirty="0" smtClean="0"/>
              <a:t>1. </a:t>
            </a:r>
            <a:r>
              <a:rPr lang="fr-BE" dirty="0" smtClean="0">
                <a:solidFill>
                  <a:schemeClr val="tx1">
                    <a:lumMod val="50000"/>
                    <a:lumOff val="50000"/>
                  </a:schemeClr>
                </a:solidFill>
              </a:rPr>
              <a:t>Énoncé des </a:t>
            </a:r>
            <a:r>
              <a:rPr lang="fr-BE" b="1" dirty="0" smtClean="0"/>
              <a:t>hypothèses</a:t>
            </a:r>
            <a:r>
              <a:rPr lang="fr-BE" dirty="0" smtClean="0"/>
              <a:t> </a:t>
            </a:r>
            <a:r>
              <a:rPr lang="fr-BE" dirty="0" smtClean="0">
                <a:solidFill>
                  <a:schemeClr val="tx1">
                    <a:lumMod val="50000"/>
                    <a:lumOff val="50000"/>
                  </a:schemeClr>
                </a:solidFill>
              </a:rPr>
              <a:t>de départ</a:t>
            </a:r>
          </a:p>
          <a:p>
            <a:endParaRPr lang="fr-BE" dirty="0"/>
          </a:p>
        </p:txBody>
      </p:sp>
      <p:pic>
        <p:nvPicPr>
          <p:cNvPr id="10" name="Picture 3"/>
          <p:cNvPicPr>
            <a:picLocks noChangeAspect="1" noChangeArrowheads="1"/>
          </p:cNvPicPr>
          <p:nvPr/>
        </p:nvPicPr>
        <p:blipFill>
          <a:blip r:embed="rId5" cstate="print"/>
          <a:srcRect/>
          <a:stretch>
            <a:fillRect/>
          </a:stretch>
        </p:blipFill>
        <p:spPr bwMode="auto">
          <a:xfrm>
            <a:off x="5547062" y="2076890"/>
            <a:ext cx="3482544" cy="255600"/>
          </a:xfrm>
          <a:prstGeom prst="rect">
            <a:avLst/>
          </a:prstGeom>
          <a:noFill/>
          <a:ln w="9525">
            <a:noFill/>
            <a:miter lim="800000"/>
            <a:headEnd/>
            <a:tailEnd/>
          </a:ln>
        </p:spPr>
      </p:pic>
      <p:sp>
        <p:nvSpPr>
          <p:cNvPr id="2" name="Titre 1"/>
          <p:cNvSpPr>
            <a:spLocks noGrp="1"/>
          </p:cNvSpPr>
          <p:nvPr>
            <p:ph type="title"/>
          </p:nvPr>
        </p:nvSpPr>
        <p:spPr/>
        <p:txBody>
          <a:bodyPr/>
          <a:lstStyle/>
          <a:p>
            <a:r>
              <a:rPr lang="fr-BE" dirty="0" smtClean="0"/>
              <a:t>Canevas d’étude géotechnique</a:t>
            </a:r>
            <a:endParaRPr lang="fr-BE" dirty="0"/>
          </a:p>
        </p:txBody>
      </p:sp>
      <p:pic>
        <p:nvPicPr>
          <p:cNvPr id="9" name="Picture 2"/>
          <p:cNvPicPr>
            <a:picLocks noChangeAspect="1" noChangeArrowheads="1"/>
          </p:cNvPicPr>
          <p:nvPr/>
        </p:nvPicPr>
        <p:blipFill>
          <a:blip r:embed="rId6" cstate="print"/>
          <a:srcRect/>
          <a:stretch>
            <a:fillRect/>
          </a:stretch>
        </p:blipFill>
        <p:spPr bwMode="auto">
          <a:xfrm>
            <a:off x="5547062" y="2332037"/>
            <a:ext cx="3489434" cy="4525963"/>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fld id="{74EF6541-E2B0-4EFA-A85B-A11FC5D2612C}" type="slidenum">
              <a:rPr lang="fr-BE" smtClean="0"/>
              <a:pPr/>
              <a:t>27</a:t>
            </a:fld>
            <a:endParaRPr lang="fr-BE"/>
          </a:p>
        </p:txBody>
      </p:sp>
      <p:pic>
        <p:nvPicPr>
          <p:cNvPr id="2052" name="Picture 4"/>
          <p:cNvPicPr>
            <a:picLocks noChangeAspect="1" noChangeArrowheads="1"/>
          </p:cNvPicPr>
          <p:nvPr/>
        </p:nvPicPr>
        <p:blipFill>
          <a:blip r:embed="rId7" cstate="print"/>
          <a:srcRect/>
          <a:stretch>
            <a:fillRect/>
          </a:stretch>
        </p:blipFill>
        <p:spPr bwMode="auto">
          <a:xfrm>
            <a:off x="-482512" y="2163926"/>
            <a:ext cx="6010275" cy="4533900"/>
          </a:xfrm>
          <a:prstGeom prst="rect">
            <a:avLst/>
          </a:prstGeom>
          <a:noFill/>
          <a:ln w="9525">
            <a:solidFill>
              <a:schemeClr val="tx1"/>
            </a:solidFill>
            <a:miter lim="800000"/>
            <a:headEnd/>
            <a:tailEnd/>
          </a:ln>
        </p:spPr>
      </p:pic>
      <p:pic>
        <p:nvPicPr>
          <p:cNvPr id="2053" name="Picture 5"/>
          <p:cNvPicPr>
            <a:picLocks noChangeAspect="1" noChangeArrowheads="1"/>
          </p:cNvPicPr>
          <p:nvPr/>
        </p:nvPicPr>
        <p:blipFill>
          <a:blip r:embed="rId8" cstate="print"/>
          <a:srcRect/>
          <a:stretch>
            <a:fillRect/>
          </a:stretch>
        </p:blipFill>
        <p:spPr bwMode="auto">
          <a:xfrm>
            <a:off x="1115616" y="2060848"/>
            <a:ext cx="3158688" cy="4797152"/>
          </a:xfrm>
          <a:prstGeom prst="rect">
            <a:avLst/>
          </a:prstGeom>
          <a:noFill/>
          <a:ln w="9525">
            <a:solidFill>
              <a:schemeClr val="tx1"/>
            </a:solidFill>
            <a:miter lim="800000"/>
            <a:headEnd/>
            <a:tailEnd/>
          </a:ln>
        </p:spPr>
      </p:pic>
    </p:spTree>
    <p:custDataLst>
      <p:tags r:id="rId1"/>
    </p:custDataLst>
  </p:cSld>
  <p:clrMapOvr>
    <a:masterClrMapping/>
  </p:clrMapOvr>
  <p:transition advTm="925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Canevas d’étude géotechnique</a:t>
            </a:r>
            <a:endParaRPr lang="fr-BE" dirty="0"/>
          </a:p>
        </p:txBody>
      </p:sp>
      <p:sp>
        <p:nvSpPr>
          <p:cNvPr id="3" name="Espace réservé du contenu 2"/>
          <p:cNvSpPr>
            <a:spLocks noGrp="1"/>
          </p:cNvSpPr>
          <p:nvPr>
            <p:ph idx="1"/>
          </p:nvPr>
        </p:nvSpPr>
        <p:spPr/>
        <p:txBody>
          <a:bodyPr/>
          <a:lstStyle/>
          <a:p>
            <a:pPr algn="ctr">
              <a:buNone/>
            </a:pPr>
            <a:r>
              <a:rPr lang="fr-BE" dirty="0" smtClean="0"/>
              <a:t>2. </a:t>
            </a:r>
            <a:r>
              <a:rPr lang="fr-BE" b="1" dirty="0" smtClean="0"/>
              <a:t>Raisonnement </a:t>
            </a:r>
            <a:r>
              <a:rPr lang="fr-BE" b="1" dirty="0" err="1" smtClean="0"/>
              <a:t>géomécanique</a:t>
            </a:r>
            <a:r>
              <a:rPr lang="fr-BE" b="1" dirty="0" smtClean="0"/>
              <a:t> </a:t>
            </a:r>
            <a:endParaRPr lang="fr-BE" dirty="0" smtClean="0">
              <a:solidFill>
                <a:schemeClr val="tx1">
                  <a:lumMod val="50000"/>
                  <a:lumOff val="50000"/>
                </a:schemeClr>
              </a:solidFill>
            </a:endParaRPr>
          </a:p>
          <a:p>
            <a:endParaRPr lang="fr-BE" dirty="0"/>
          </a:p>
        </p:txBody>
      </p:sp>
      <p:sp>
        <p:nvSpPr>
          <p:cNvPr id="5" name="ZoneTexte 4"/>
          <p:cNvSpPr txBox="1"/>
          <p:nvPr/>
        </p:nvSpPr>
        <p:spPr>
          <a:xfrm>
            <a:off x="683568" y="2420888"/>
            <a:ext cx="3899594" cy="369332"/>
          </a:xfrm>
          <a:prstGeom prst="rect">
            <a:avLst/>
          </a:prstGeom>
          <a:noFill/>
        </p:spPr>
        <p:txBody>
          <a:bodyPr wrap="none" rtlCol="0">
            <a:spAutoFit/>
          </a:bodyPr>
          <a:lstStyle/>
          <a:p>
            <a:r>
              <a:rPr lang="fr-BE" dirty="0" smtClean="0"/>
              <a:t>Le calcul du cône d’effondrement doit : </a:t>
            </a:r>
            <a:endParaRPr lang="fr-BE" dirty="0"/>
          </a:p>
        </p:txBody>
      </p:sp>
      <p:sp>
        <p:nvSpPr>
          <p:cNvPr id="6" name="ZoneTexte 5"/>
          <p:cNvSpPr txBox="1"/>
          <p:nvPr/>
        </p:nvSpPr>
        <p:spPr>
          <a:xfrm>
            <a:off x="2888474" y="2895916"/>
            <a:ext cx="4320285" cy="369332"/>
          </a:xfrm>
          <a:prstGeom prst="rect">
            <a:avLst/>
          </a:prstGeom>
          <a:noFill/>
        </p:spPr>
        <p:txBody>
          <a:bodyPr wrap="none" rtlCol="0">
            <a:spAutoFit/>
          </a:bodyPr>
          <a:lstStyle/>
          <a:p>
            <a:r>
              <a:rPr lang="fr-BE" b="1" dirty="0" smtClean="0">
                <a:solidFill>
                  <a:srgbClr val="FF0000"/>
                </a:solidFill>
              </a:rPr>
              <a:t>être effectué à partir de données de terrain</a:t>
            </a:r>
            <a:endParaRPr lang="fr-BE" b="1" dirty="0">
              <a:solidFill>
                <a:srgbClr val="FF0000"/>
              </a:solidFill>
            </a:endParaRPr>
          </a:p>
        </p:txBody>
      </p:sp>
      <p:sp>
        <p:nvSpPr>
          <p:cNvPr id="7" name="ZoneTexte 6"/>
          <p:cNvSpPr txBox="1"/>
          <p:nvPr/>
        </p:nvSpPr>
        <p:spPr>
          <a:xfrm>
            <a:off x="683568" y="3424521"/>
            <a:ext cx="1946174" cy="923330"/>
          </a:xfrm>
          <a:prstGeom prst="rect">
            <a:avLst/>
          </a:prstGeom>
          <a:noFill/>
        </p:spPr>
        <p:txBody>
          <a:bodyPr wrap="none" rtlCol="0">
            <a:spAutoFit/>
          </a:bodyPr>
          <a:lstStyle/>
          <a:p>
            <a:pPr algn="ctr">
              <a:buFont typeface="Symbol"/>
              <a:buChar char="f"/>
            </a:pPr>
            <a:r>
              <a:rPr lang="fr-BE" dirty="0" smtClean="0">
                <a:sym typeface="Symbol"/>
              </a:rPr>
              <a:t> </a:t>
            </a:r>
          </a:p>
          <a:p>
            <a:pPr algn="ctr"/>
            <a:r>
              <a:rPr lang="fr-BE" dirty="0" smtClean="0">
                <a:sym typeface="Symbol"/>
              </a:rPr>
              <a:t>angle de </a:t>
            </a:r>
          </a:p>
          <a:p>
            <a:pPr algn="ctr"/>
            <a:r>
              <a:rPr lang="fr-BE" dirty="0" smtClean="0">
                <a:sym typeface="Symbol"/>
              </a:rPr>
              <a:t>frottement interne</a:t>
            </a:r>
          </a:p>
        </p:txBody>
      </p:sp>
      <p:sp>
        <p:nvSpPr>
          <p:cNvPr id="8" name="ZoneTexte 7"/>
          <p:cNvSpPr txBox="1"/>
          <p:nvPr/>
        </p:nvSpPr>
        <p:spPr>
          <a:xfrm>
            <a:off x="3851920" y="3441774"/>
            <a:ext cx="1580048" cy="923330"/>
          </a:xfrm>
          <a:prstGeom prst="rect">
            <a:avLst/>
          </a:prstGeom>
          <a:noFill/>
        </p:spPr>
        <p:txBody>
          <a:bodyPr wrap="none" rtlCol="0">
            <a:spAutoFit/>
          </a:bodyPr>
          <a:lstStyle/>
          <a:p>
            <a:pPr algn="ctr"/>
            <a:r>
              <a:rPr lang="fr-BE" dirty="0" smtClean="0">
                <a:sym typeface="Symbol"/>
              </a:rPr>
              <a:t>e </a:t>
            </a:r>
          </a:p>
          <a:p>
            <a:pPr algn="ctr"/>
            <a:r>
              <a:rPr lang="fr-BE" dirty="0" smtClean="0">
                <a:sym typeface="Symbol"/>
              </a:rPr>
              <a:t>épaisseur de </a:t>
            </a:r>
          </a:p>
          <a:p>
            <a:pPr algn="ctr"/>
            <a:r>
              <a:rPr lang="fr-BE" dirty="0" smtClean="0">
                <a:sym typeface="Symbol"/>
              </a:rPr>
              <a:t>terrain meuble</a:t>
            </a:r>
          </a:p>
        </p:txBody>
      </p:sp>
      <p:sp>
        <p:nvSpPr>
          <p:cNvPr id="9" name="ZoneTexte 8"/>
          <p:cNvSpPr txBox="1"/>
          <p:nvPr/>
        </p:nvSpPr>
        <p:spPr>
          <a:xfrm>
            <a:off x="6965517" y="3394494"/>
            <a:ext cx="1025922" cy="923330"/>
          </a:xfrm>
          <a:prstGeom prst="rect">
            <a:avLst/>
          </a:prstGeom>
          <a:noFill/>
        </p:spPr>
        <p:txBody>
          <a:bodyPr wrap="none" rtlCol="0">
            <a:spAutoFit/>
          </a:bodyPr>
          <a:lstStyle/>
          <a:p>
            <a:pPr algn="ctr"/>
            <a:r>
              <a:rPr lang="fr-BE" dirty="0" smtClean="0">
                <a:sym typeface="Symbol"/>
              </a:rPr>
              <a:t>c </a:t>
            </a:r>
          </a:p>
          <a:p>
            <a:pPr algn="ctr"/>
            <a:endParaRPr lang="fr-BE" dirty="0" smtClean="0">
              <a:sym typeface="Symbol"/>
            </a:endParaRPr>
          </a:p>
          <a:p>
            <a:pPr algn="ctr"/>
            <a:r>
              <a:rPr lang="fr-BE" dirty="0" smtClean="0">
                <a:sym typeface="Symbol"/>
              </a:rPr>
              <a:t>cohésion</a:t>
            </a:r>
            <a:endParaRPr lang="fr-BE" dirty="0"/>
          </a:p>
        </p:txBody>
      </p:sp>
      <p:sp>
        <p:nvSpPr>
          <p:cNvPr id="10" name="ZoneTexte 9"/>
          <p:cNvSpPr txBox="1"/>
          <p:nvPr/>
        </p:nvSpPr>
        <p:spPr>
          <a:xfrm>
            <a:off x="899592" y="4593902"/>
            <a:ext cx="1436612" cy="369332"/>
          </a:xfrm>
          <a:prstGeom prst="rect">
            <a:avLst/>
          </a:prstGeom>
          <a:noFill/>
        </p:spPr>
        <p:txBody>
          <a:bodyPr wrap="none" rtlCol="0">
            <a:spAutoFit/>
          </a:bodyPr>
          <a:lstStyle/>
          <a:p>
            <a:r>
              <a:rPr lang="fr-BE" b="1" dirty="0" smtClean="0"/>
              <a:t>&lt; essai de sol</a:t>
            </a:r>
            <a:endParaRPr lang="fr-BE" b="1" dirty="0"/>
          </a:p>
        </p:txBody>
      </p:sp>
      <p:sp>
        <p:nvSpPr>
          <p:cNvPr id="12" name="ZoneTexte 11"/>
          <p:cNvSpPr txBox="1"/>
          <p:nvPr/>
        </p:nvSpPr>
        <p:spPr>
          <a:xfrm>
            <a:off x="755576" y="5097958"/>
            <a:ext cx="1605889" cy="369332"/>
          </a:xfrm>
          <a:prstGeom prst="rect">
            <a:avLst/>
          </a:prstGeom>
          <a:noFill/>
        </p:spPr>
        <p:txBody>
          <a:bodyPr wrap="none" rtlCol="0">
            <a:spAutoFit/>
          </a:bodyPr>
          <a:lstStyle/>
          <a:p>
            <a:r>
              <a:rPr lang="fr-BE" dirty="0" smtClean="0"/>
              <a:t>Valeur motivée</a:t>
            </a:r>
            <a:endParaRPr lang="fr-BE" dirty="0"/>
          </a:p>
        </p:txBody>
      </p:sp>
      <p:sp>
        <p:nvSpPr>
          <p:cNvPr id="13" name="ZoneTexte 12"/>
          <p:cNvSpPr txBox="1"/>
          <p:nvPr/>
        </p:nvSpPr>
        <p:spPr>
          <a:xfrm>
            <a:off x="341143" y="5602014"/>
            <a:ext cx="2493952" cy="923330"/>
          </a:xfrm>
          <a:prstGeom prst="rect">
            <a:avLst/>
          </a:prstGeom>
          <a:noFill/>
        </p:spPr>
        <p:txBody>
          <a:bodyPr wrap="none" rtlCol="0">
            <a:spAutoFit/>
          </a:bodyPr>
          <a:lstStyle/>
          <a:p>
            <a:pPr algn="ctr"/>
            <a:r>
              <a:rPr lang="fr-BE" b="1" dirty="0" err="1" smtClean="0"/>
              <a:t>Fs</a:t>
            </a:r>
            <a:r>
              <a:rPr lang="fr-BE" dirty="0" smtClean="0"/>
              <a:t> </a:t>
            </a:r>
          </a:p>
          <a:p>
            <a:pPr algn="ctr"/>
            <a:r>
              <a:rPr lang="fr-BE" dirty="0" err="1" smtClean="0"/>
              <a:t>coeff</a:t>
            </a:r>
            <a:r>
              <a:rPr lang="fr-BE" dirty="0" smtClean="0"/>
              <a:t>. de sécurité motivé</a:t>
            </a:r>
          </a:p>
          <a:p>
            <a:pPr algn="ctr"/>
            <a:r>
              <a:rPr lang="fr-BE" dirty="0" smtClean="0"/>
              <a:t>(valeur et affectation)</a:t>
            </a:r>
            <a:endParaRPr lang="fr-BE" dirty="0"/>
          </a:p>
        </p:txBody>
      </p:sp>
      <p:sp>
        <p:nvSpPr>
          <p:cNvPr id="14" name="ZoneTexte 13"/>
          <p:cNvSpPr txBox="1"/>
          <p:nvPr/>
        </p:nvSpPr>
        <p:spPr>
          <a:xfrm>
            <a:off x="899592" y="4436550"/>
            <a:ext cx="1398781" cy="646331"/>
          </a:xfrm>
          <a:prstGeom prst="rect">
            <a:avLst/>
          </a:prstGeom>
          <a:noFill/>
        </p:spPr>
        <p:txBody>
          <a:bodyPr wrap="none" rtlCol="0">
            <a:spAutoFit/>
          </a:bodyPr>
          <a:lstStyle/>
          <a:p>
            <a:pPr algn="ctr"/>
            <a:r>
              <a:rPr lang="fr-BE" dirty="0" smtClean="0">
                <a:solidFill>
                  <a:srgbClr val="FF0000"/>
                </a:solidFill>
              </a:rPr>
              <a:t>Pas d’essai </a:t>
            </a:r>
          </a:p>
          <a:p>
            <a:pPr algn="ctr"/>
            <a:r>
              <a:rPr lang="fr-BE" dirty="0" smtClean="0">
                <a:solidFill>
                  <a:srgbClr val="FF0000"/>
                </a:solidFill>
              </a:rPr>
              <a:t>envisageable</a:t>
            </a:r>
            <a:endParaRPr lang="fr-BE" dirty="0">
              <a:solidFill>
                <a:srgbClr val="FF0000"/>
              </a:solidFill>
            </a:endParaRPr>
          </a:p>
        </p:txBody>
      </p:sp>
      <p:pic>
        <p:nvPicPr>
          <p:cNvPr id="15" name="Picture 2" descr="C:\Users\Jean Beaujean\AppData\Local\Microsoft\Windows\Temporary Internet Files\Content.IE5\A00225SG\MC900441498[1].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2195736" y="4330598"/>
            <a:ext cx="792088" cy="792088"/>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ZoneTexte 15"/>
          <p:cNvSpPr txBox="1"/>
          <p:nvPr/>
        </p:nvSpPr>
        <p:spPr>
          <a:xfrm>
            <a:off x="1213399" y="5133947"/>
            <a:ext cx="668773" cy="369332"/>
          </a:xfrm>
          <a:prstGeom prst="rect">
            <a:avLst/>
          </a:prstGeom>
          <a:noFill/>
        </p:spPr>
        <p:txBody>
          <a:bodyPr wrap="none" rtlCol="0">
            <a:spAutoFit/>
          </a:bodyPr>
          <a:lstStyle/>
          <a:p>
            <a:pPr algn="ctr"/>
            <a:r>
              <a:rPr lang="fr-BE" dirty="0" smtClean="0">
                <a:solidFill>
                  <a:srgbClr val="FF0000"/>
                </a:solidFill>
                <a:sym typeface="Symbol"/>
              </a:rPr>
              <a:t></a:t>
            </a:r>
            <a:r>
              <a:rPr lang="fr-BE" dirty="0" smtClean="0">
                <a:solidFill>
                  <a:srgbClr val="FF0000"/>
                </a:solidFill>
              </a:rPr>
              <a:t>= 0°</a:t>
            </a:r>
          </a:p>
        </p:txBody>
      </p:sp>
      <p:sp>
        <p:nvSpPr>
          <p:cNvPr id="17" name="Espace réservé du numéro de diapositive 16"/>
          <p:cNvSpPr>
            <a:spLocks noGrp="1"/>
          </p:cNvSpPr>
          <p:nvPr>
            <p:ph type="sldNum" sz="quarter" idx="12"/>
          </p:nvPr>
        </p:nvSpPr>
        <p:spPr/>
        <p:txBody>
          <a:bodyPr/>
          <a:lstStyle/>
          <a:p>
            <a:fld id="{74EF6541-E2B0-4EFA-A85B-A11FC5D2612C}" type="slidenum">
              <a:rPr lang="fr-BE" smtClean="0"/>
              <a:pPr/>
              <a:t>28</a:t>
            </a:fld>
            <a:endParaRPr lang="fr-BE"/>
          </a:p>
        </p:txBody>
      </p:sp>
      <p:sp>
        <p:nvSpPr>
          <p:cNvPr id="18" name="ZoneTexte 17"/>
          <p:cNvSpPr txBox="1"/>
          <p:nvPr/>
        </p:nvSpPr>
        <p:spPr>
          <a:xfrm>
            <a:off x="3923928" y="4571836"/>
            <a:ext cx="1436612" cy="369332"/>
          </a:xfrm>
          <a:prstGeom prst="rect">
            <a:avLst/>
          </a:prstGeom>
          <a:noFill/>
        </p:spPr>
        <p:txBody>
          <a:bodyPr wrap="none" rtlCol="0">
            <a:spAutoFit/>
          </a:bodyPr>
          <a:lstStyle/>
          <a:p>
            <a:r>
              <a:rPr lang="fr-BE" b="1" dirty="0" smtClean="0"/>
              <a:t>&lt; essai de sol</a:t>
            </a:r>
            <a:endParaRPr lang="fr-BE" b="1" dirty="0"/>
          </a:p>
        </p:txBody>
      </p:sp>
      <p:sp>
        <p:nvSpPr>
          <p:cNvPr id="19" name="ZoneTexte 18"/>
          <p:cNvSpPr txBox="1"/>
          <p:nvPr/>
        </p:nvSpPr>
        <p:spPr>
          <a:xfrm>
            <a:off x="3474627" y="5157192"/>
            <a:ext cx="2212401" cy="369332"/>
          </a:xfrm>
          <a:prstGeom prst="rect">
            <a:avLst/>
          </a:prstGeom>
          <a:noFill/>
        </p:spPr>
        <p:txBody>
          <a:bodyPr wrap="none" rtlCol="0">
            <a:spAutoFit/>
          </a:bodyPr>
          <a:lstStyle/>
          <a:p>
            <a:r>
              <a:rPr lang="fr-BE" dirty="0" smtClean="0">
                <a:solidFill>
                  <a:srgbClr val="FF0000"/>
                </a:solidFill>
              </a:rPr>
              <a:t>&lt; tout autre méthode</a:t>
            </a:r>
            <a:endParaRPr lang="fr-BE" dirty="0">
              <a:solidFill>
                <a:srgbClr val="FF0000"/>
              </a:solidFill>
            </a:endParaRPr>
          </a:p>
        </p:txBody>
      </p:sp>
      <p:sp>
        <p:nvSpPr>
          <p:cNvPr id="20" name="ZoneTexte 19"/>
          <p:cNvSpPr txBox="1"/>
          <p:nvPr/>
        </p:nvSpPr>
        <p:spPr>
          <a:xfrm>
            <a:off x="6825430" y="4551538"/>
            <a:ext cx="1436612" cy="369332"/>
          </a:xfrm>
          <a:prstGeom prst="rect">
            <a:avLst/>
          </a:prstGeom>
          <a:noFill/>
        </p:spPr>
        <p:txBody>
          <a:bodyPr wrap="none" rtlCol="0">
            <a:spAutoFit/>
          </a:bodyPr>
          <a:lstStyle/>
          <a:p>
            <a:r>
              <a:rPr lang="fr-BE" b="1" dirty="0" smtClean="0"/>
              <a:t>&lt; essai de sol</a:t>
            </a:r>
            <a:endParaRPr lang="fr-BE" b="1" dirty="0"/>
          </a:p>
        </p:txBody>
      </p:sp>
      <p:sp>
        <p:nvSpPr>
          <p:cNvPr id="22" name="Rectangle 21"/>
          <p:cNvSpPr/>
          <p:nvPr/>
        </p:nvSpPr>
        <p:spPr>
          <a:xfrm>
            <a:off x="2411760" y="3140968"/>
            <a:ext cx="4321470" cy="3385542"/>
          </a:xfrm>
          <a:prstGeom prst="rect">
            <a:avLst/>
          </a:prstGeom>
        </p:spPr>
        <p:txBody>
          <a:bodyPr wrap="square">
            <a:spAutoFit/>
          </a:bodyPr>
          <a:lstStyle/>
          <a:p>
            <a:pPr algn="ctr"/>
            <a:endParaRPr lang="fr-BE" sz="2000" dirty="0" smtClean="0"/>
          </a:p>
          <a:p>
            <a:pPr algn="ctr"/>
            <a:r>
              <a:rPr lang="fr-BE" sz="2000" dirty="0" smtClean="0"/>
              <a:t>Les essais de sols</a:t>
            </a:r>
          </a:p>
          <a:p>
            <a:pPr algn="ctr"/>
            <a:r>
              <a:rPr lang="fr-BE" sz="2000" dirty="0" smtClean="0"/>
              <a:t> réalisés conformément </a:t>
            </a:r>
          </a:p>
          <a:p>
            <a:pPr algn="ctr"/>
            <a:endParaRPr lang="fr-BE" sz="1100" dirty="0" smtClean="0"/>
          </a:p>
          <a:p>
            <a:pPr algn="ctr"/>
            <a:r>
              <a:rPr lang="fr-BE" sz="2000" dirty="0" smtClean="0"/>
              <a:t>aux normes </a:t>
            </a:r>
            <a:r>
              <a:rPr lang="fr-BE" sz="2000" b="1" dirty="0" smtClean="0"/>
              <a:t>nationales</a:t>
            </a:r>
            <a:r>
              <a:rPr lang="fr-BE" sz="2000" dirty="0" smtClean="0"/>
              <a:t> ou </a:t>
            </a:r>
            <a:r>
              <a:rPr lang="fr-BE" sz="2000" b="1" dirty="0" smtClean="0"/>
              <a:t>internationales</a:t>
            </a:r>
            <a:r>
              <a:rPr lang="fr-BE" sz="2000" dirty="0" smtClean="0"/>
              <a:t> (ISO, EN,…) </a:t>
            </a:r>
          </a:p>
          <a:p>
            <a:endParaRPr lang="fr-BE" sz="1100" dirty="0" smtClean="0"/>
          </a:p>
          <a:p>
            <a:pPr algn="ctr"/>
            <a:r>
              <a:rPr lang="fr-BE" sz="2000" dirty="0" smtClean="0"/>
              <a:t>et/ou aux règlements d’exécution en vigueur en </a:t>
            </a:r>
            <a:r>
              <a:rPr lang="fr-BE" sz="2000" b="1" dirty="0" smtClean="0"/>
              <a:t>Belgique</a:t>
            </a:r>
            <a:r>
              <a:rPr lang="fr-BE" sz="2000" dirty="0" smtClean="0"/>
              <a:t> (CSTC) </a:t>
            </a:r>
          </a:p>
          <a:p>
            <a:endParaRPr lang="fr-BE" sz="1100" dirty="0" smtClean="0"/>
          </a:p>
          <a:p>
            <a:pPr algn="ctr"/>
            <a:r>
              <a:rPr lang="fr-BE" sz="2000" dirty="0" smtClean="0"/>
              <a:t>et/ou en </a:t>
            </a:r>
            <a:r>
              <a:rPr lang="fr-BE" sz="2000" b="1" dirty="0" smtClean="0"/>
              <a:t>Région wallonne </a:t>
            </a:r>
            <a:r>
              <a:rPr lang="fr-BE" sz="2000" dirty="0" smtClean="0"/>
              <a:t>(Cahier des Charges type QUALIROUTES).</a:t>
            </a:r>
            <a:endParaRPr lang="fr-BE" sz="2000" dirty="0"/>
          </a:p>
        </p:txBody>
      </p:sp>
      <p:grpSp>
        <p:nvGrpSpPr>
          <p:cNvPr id="21" name="Groupe 20"/>
          <p:cNvGrpSpPr>
            <a:grpSpLocks noChangeAspect="1"/>
          </p:cNvGrpSpPr>
          <p:nvPr/>
        </p:nvGrpSpPr>
        <p:grpSpPr>
          <a:xfrm>
            <a:off x="6732240" y="5418000"/>
            <a:ext cx="2079252" cy="1440000"/>
            <a:chOff x="253702" y="-531440"/>
            <a:chExt cx="4677247" cy="3239269"/>
          </a:xfrm>
        </p:grpSpPr>
        <p:pic>
          <p:nvPicPr>
            <p:cNvPr id="23" name="Picture 9" descr="Résultat de recherche d'images pour &quot;logo spw&quot;"/>
            <p:cNvPicPr>
              <a:picLocks noChangeAspect="1" noChangeArrowheads="1"/>
            </p:cNvPicPr>
            <p:nvPr/>
          </p:nvPicPr>
          <p:blipFill>
            <a:blip r:embed="rId5" cstate="print"/>
            <a:srcRect/>
            <a:stretch>
              <a:fillRect/>
            </a:stretch>
          </p:blipFill>
          <p:spPr bwMode="auto">
            <a:xfrm>
              <a:off x="253702" y="261739"/>
              <a:ext cx="3310186" cy="1655093"/>
            </a:xfrm>
            <a:prstGeom prst="rect">
              <a:avLst/>
            </a:prstGeom>
            <a:noFill/>
          </p:spPr>
        </p:pic>
        <p:pic>
          <p:nvPicPr>
            <p:cNvPr id="24" name="Picture 11" descr="Résultat de recherche d'images pour &quot;logo DGO3&quot;"/>
            <p:cNvPicPr>
              <a:picLocks noChangeAspect="1" noChangeArrowheads="1"/>
            </p:cNvPicPr>
            <p:nvPr/>
          </p:nvPicPr>
          <p:blipFill>
            <a:blip r:embed="rId6" cstate="print"/>
            <a:srcRect/>
            <a:stretch>
              <a:fillRect/>
            </a:stretch>
          </p:blipFill>
          <p:spPr bwMode="auto">
            <a:xfrm>
              <a:off x="1691680" y="-531440"/>
              <a:ext cx="3239269" cy="3239269"/>
            </a:xfrm>
            <a:prstGeom prst="rect">
              <a:avLst/>
            </a:prstGeom>
            <a:noFill/>
          </p:spPr>
        </p:pic>
      </p:grpSp>
      <p:sp>
        <p:nvSpPr>
          <p:cNvPr id="25" name="ZoneTexte 24"/>
          <p:cNvSpPr txBox="1"/>
          <p:nvPr/>
        </p:nvSpPr>
        <p:spPr>
          <a:xfrm>
            <a:off x="6857595" y="4421087"/>
            <a:ext cx="1398781" cy="646331"/>
          </a:xfrm>
          <a:prstGeom prst="rect">
            <a:avLst/>
          </a:prstGeom>
          <a:noFill/>
        </p:spPr>
        <p:txBody>
          <a:bodyPr wrap="none" rtlCol="0">
            <a:spAutoFit/>
          </a:bodyPr>
          <a:lstStyle/>
          <a:p>
            <a:pPr algn="ctr"/>
            <a:r>
              <a:rPr lang="fr-BE" dirty="0" smtClean="0">
                <a:solidFill>
                  <a:srgbClr val="FF0000"/>
                </a:solidFill>
              </a:rPr>
              <a:t>Pas d’essai </a:t>
            </a:r>
          </a:p>
          <a:p>
            <a:pPr algn="ctr"/>
            <a:r>
              <a:rPr lang="fr-BE" dirty="0" smtClean="0">
                <a:solidFill>
                  <a:srgbClr val="FF0000"/>
                </a:solidFill>
              </a:rPr>
              <a:t>envisageable</a:t>
            </a:r>
            <a:endParaRPr lang="fr-BE" dirty="0">
              <a:solidFill>
                <a:srgbClr val="FF0000"/>
              </a:solidFill>
            </a:endParaRPr>
          </a:p>
        </p:txBody>
      </p:sp>
      <p:sp>
        <p:nvSpPr>
          <p:cNvPr id="26" name="ZoneTexte 25"/>
          <p:cNvSpPr txBox="1"/>
          <p:nvPr/>
        </p:nvSpPr>
        <p:spPr>
          <a:xfrm>
            <a:off x="7209073" y="5134509"/>
            <a:ext cx="593432" cy="369332"/>
          </a:xfrm>
          <a:prstGeom prst="rect">
            <a:avLst/>
          </a:prstGeom>
          <a:noFill/>
        </p:spPr>
        <p:txBody>
          <a:bodyPr wrap="none" rtlCol="0">
            <a:spAutoFit/>
          </a:bodyPr>
          <a:lstStyle/>
          <a:p>
            <a:pPr algn="ctr"/>
            <a:r>
              <a:rPr lang="fr-BE" dirty="0" smtClean="0">
                <a:solidFill>
                  <a:srgbClr val="FF0000"/>
                </a:solidFill>
                <a:sym typeface="Symbol"/>
              </a:rPr>
              <a:t>C</a:t>
            </a:r>
            <a:r>
              <a:rPr lang="fr-BE" dirty="0" smtClean="0">
                <a:solidFill>
                  <a:srgbClr val="FF0000"/>
                </a:solidFill>
              </a:rPr>
              <a:t>= 0</a:t>
            </a:r>
          </a:p>
        </p:txBody>
      </p:sp>
    </p:spTree>
    <p:custDataLst>
      <p:tags r:id="rId1"/>
    </p:custDataLst>
  </p:cSld>
  <p:clrMapOvr>
    <a:masterClrMapping/>
  </p:clrMapOvr>
  <p:transition advTm="802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3" presetClass="emph" presetSubtype="2" fill="hold" grpId="1" nodeType="withEffect">
                                  <p:stCondLst>
                                    <p:cond delay="0"/>
                                  </p:stCondLst>
                                  <p:childTnLst>
                                    <p:animClr clrSpc="rgb">
                                      <p:cBhvr override="childStyle">
                                        <p:cTn id="27" dur="500" fill="hold"/>
                                        <p:tgtEl>
                                          <p:spTgt spid="13"/>
                                        </p:tgtEl>
                                        <p:attrNameLst>
                                          <p:attrName>style.color</p:attrName>
                                        </p:attrNameLst>
                                      </p:cBhvr>
                                      <p:to>
                                        <a:srgbClr val="FF0000"/>
                                      </p:to>
                                    </p:animClr>
                                  </p:childTnLst>
                                </p:cTn>
                              </p:par>
                              <p:par>
                                <p:cTn id="28" presetID="10" presetClass="exit" presetSubtype="0" fill="hold" grpId="3"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ntr"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xit" presetSubtype="0" fill="hold" grpId="0"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0" presetClass="entr" presetSubtype="0" fill="hold" grpId="1"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par>
                                <p:cTn id="72" presetID="3" presetClass="emph" presetSubtype="2" fill="hold" grpId="2" nodeType="withEffect">
                                  <p:stCondLst>
                                    <p:cond delay="0"/>
                                  </p:stCondLst>
                                  <p:childTnLst>
                                    <p:animClr clrSpc="rgb">
                                      <p:cBhvr override="childStyle">
                                        <p:cTn id="73" dur="500" fill="hold"/>
                                        <p:tgtEl>
                                          <p:spTgt spid="20"/>
                                        </p:tgtEl>
                                        <p:attrNameLst>
                                          <p:attrName>style.color</p:attrName>
                                        </p:attrNameLst>
                                      </p:cBhvr>
                                      <p:to>
                                        <a:schemeClr val="accent2"/>
                                      </p:to>
                                    </p:animClr>
                                  </p:childTnLst>
                                </p:cTn>
                              </p:par>
                              <p:par>
                                <p:cTn id="74" presetID="3" presetClass="emph" presetSubtype="2" fill="hold" grpId="2" nodeType="withEffect">
                                  <p:stCondLst>
                                    <p:cond delay="0"/>
                                  </p:stCondLst>
                                  <p:childTnLst>
                                    <p:animClr clrSpc="rgb">
                                      <p:cBhvr override="childStyle">
                                        <p:cTn id="75" dur="500" fill="hold"/>
                                        <p:tgtEl>
                                          <p:spTgt spid="10"/>
                                        </p:tgtEl>
                                        <p:attrNameLst>
                                          <p:attrName>style.color</p:attrName>
                                        </p:attrNameLst>
                                      </p:cBhvr>
                                      <p:to>
                                        <a:schemeClr val="accent2"/>
                                      </p:to>
                                    </p:animClr>
                                  </p:childTnLst>
                                </p:cTn>
                              </p:par>
                              <p:par>
                                <p:cTn id="76" presetID="0" presetClass="path" presetSubtype="0" accel="50000" decel="50000" fill="hold" grpId="0" nodeType="withEffect">
                                  <p:stCondLst>
                                    <p:cond delay="0"/>
                                  </p:stCondLst>
                                  <p:childTnLst>
                                    <p:animMotion origin="layout" path="M -3.61111E-6 3.23699E-6 L 0.16546 -0.06867 " pathEditMode="relative" rAng="0" ptsTypes="AA">
                                      <p:cBhvr>
                                        <p:cTn id="77" dur="500" fill="hold"/>
                                        <p:tgtEl>
                                          <p:spTgt spid="6"/>
                                        </p:tgtEl>
                                        <p:attrNameLst>
                                          <p:attrName>ppt_x</p:attrName>
                                          <p:attrName>ppt_y</p:attrName>
                                        </p:attrNameLst>
                                      </p:cBhvr>
                                      <p:rCtr x="83" y="-34"/>
                                    </p:animMotion>
                                  </p:childTnLst>
                                </p:cTn>
                              </p:par>
                              <p:par>
                                <p:cTn id="78" presetID="10" presetClass="exit" presetSubtype="0" fill="hold" grpId="1" nodeType="withEffect">
                                  <p:stCondLst>
                                    <p:cond delay="0"/>
                                  </p:stCondLst>
                                  <p:childTnLst>
                                    <p:animEffect transition="out" filter="fade">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10" presetClass="entr" presetSubtype="0" fill="hold" grpId="4"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0" grpId="1"/>
      <p:bldP spid="10" grpId="2"/>
      <p:bldP spid="12" grpId="0"/>
      <p:bldP spid="13" grpId="1"/>
      <p:bldP spid="13" grpId="2"/>
      <p:bldP spid="14" grpId="0"/>
      <p:bldP spid="14" grpId="1"/>
      <p:bldP spid="14" grpId="2"/>
      <p:bldP spid="16" grpId="0"/>
      <p:bldP spid="16" grpId="1"/>
      <p:bldP spid="18" grpId="0"/>
      <p:bldP spid="19" grpId="0"/>
      <p:bldP spid="19" grpId="1"/>
      <p:bldP spid="20" grpId="2"/>
      <p:bldP spid="20" grpId="3"/>
      <p:bldP spid="20" grpId="4"/>
      <p:bldP spid="22" grpId="0"/>
      <p:bldP spid="25" grpId="0"/>
      <p:bldP spid="25" grpId="1"/>
      <p:bldP spid="25" grpId="2"/>
      <p:bldP spid="26" grpId="0"/>
      <p:bldP spid="2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Canevas d’étude géotechnique</a:t>
            </a:r>
            <a:endParaRPr lang="fr-BE" dirty="0"/>
          </a:p>
        </p:txBody>
      </p:sp>
      <p:sp>
        <p:nvSpPr>
          <p:cNvPr id="3" name="Espace réservé du contenu 2"/>
          <p:cNvSpPr>
            <a:spLocks noGrp="1"/>
          </p:cNvSpPr>
          <p:nvPr>
            <p:ph idx="1"/>
          </p:nvPr>
        </p:nvSpPr>
        <p:spPr/>
        <p:txBody>
          <a:bodyPr/>
          <a:lstStyle/>
          <a:p>
            <a:pPr algn="ctr">
              <a:buNone/>
            </a:pPr>
            <a:r>
              <a:rPr lang="fr-BE" dirty="0" smtClean="0"/>
              <a:t>3. </a:t>
            </a:r>
            <a:r>
              <a:rPr lang="fr-BE" b="1" dirty="0" smtClean="0">
                <a:solidFill>
                  <a:srgbClr val="C00000"/>
                </a:solidFill>
              </a:rPr>
              <a:t>calcul final </a:t>
            </a:r>
            <a:r>
              <a:rPr lang="fr-BE" sz="2400" dirty="0" smtClean="0">
                <a:solidFill>
                  <a:schemeClr val="tx1">
                    <a:lumMod val="50000"/>
                    <a:lumOff val="50000"/>
                  </a:schemeClr>
                </a:solidFill>
              </a:rPr>
              <a:t>du rayon du cône d’effondrement maximum</a:t>
            </a:r>
            <a:endParaRPr lang="fr-BE" dirty="0" smtClean="0">
              <a:solidFill>
                <a:schemeClr val="tx1">
                  <a:lumMod val="50000"/>
                  <a:lumOff val="50000"/>
                </a:schemeClr>
              </a:solidFill>
            </a:endParaRPr>
          </a:p>
          <a:p>
            <a:endParaRPr lang="fr-BE" dirty="0"/>
          </a:p>
        </p:txBody>
      </p:sp>
      <p:sp>
        <p:nvSpPr>
          <p:cNvPr id="4" name="ZoneTexte 3"/>
          <p:cNvSpPr txBox="1"/>
          <p:nvPr/>
        </p:nvSpPr>
        <p:spPr>
          <a:xfrm>
            <a:off x="4572000" y="2780928"/>
            <a:ext cx="3528392" cy="461665"/>
          </a:xfrm>
          <a:prstGeom prst="rect">
            <a:avLst/>
          </a:prstGeom>
          <a:noFill/>
        </p:spPr>
        <p:txBody>
          <a:bodyPr wrap="square" rtlCol="0">
            <a:spAutoFit/>
          </a:bodyPr>
          <a:lstStyle/>
          <a:p>
            <a:pPr algn="ctr"/>
            <a:r>
              <a:rPr lang="fr-BE" sz="2000" dirty="0" smtClean="0"/>
              <a:t>Résultats </a:t>
            </a:r>
            <a:r>
              <a:rPr lang="fr-BE" sz="2400" b="1" dirty="0" smtClean="0"/>
              <a:t>numériques</a:t>
            </a:r>
            <a:endParaRPr lang="fr-BE" sz="2000" dirty="0"/>
          </a:p>
        </p:txBody>
      </p:sp>
      <p:pic>
        <p:nvPicPr>
          <p:cNvPr id="1026" name="Picture 2"/>
          <p:cNvPicPr>
            <a:picLocks noChangeAspect="1" noChangeArrowheads="1"/>
          </p:cNvPicPr>
          <p:nvPr/>
        </p:nvPicPr>
        <p:blipFill>
          <a:blip r:embed="rId3" cstate="print"/>
          <a:srcRect/>
          <a:stretch>
            <a:fillRect/>
          </a:stretch>
        </p:blipFill>
        <p:spPr bwMode="auto">
          <a:xfrm>
            <a:off x="1115616" y="2348880"/>
            <a:ext cx="2808312" cy="4312519"/>
          </a:xfrm>
          <a:prstGeom prst="rect">
            <a:avLst/>
          </a:prstGeom>
          <a:noFill/>
          <a:ln w="9525">
            <a:noFill/>
            <a:miter lim="800000"/>
            <a:headEnd/>
            <a:tailEnd/>
          </a:ln>
        </p:spPr>
      </p:pic>
      <p:sp>
        <p:nvSpPr>
          <p:cNvPr id="6" name="Flèche droite 5"/>
          <p:cNvSpPr/>
          <p:nvPr/>
        </p:nvSpPr>
        <p:spPr>
          <a:xfrm>
            <a:off x="755576" y="4221088"/>
            <a:ext cx="288032" cy="288032"/>
          </a:xfrm>
          <a:prstGeom prst="rightArrow">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droite 6"/>
          <p:cNvSpPr/>
          <p:nvPr/>
        </p:nvSpPr>
        <p:spPr>
          <a:xfrm rot="9610672">
            <a:off x="3388167" y="2821231"/>
            <a:ext cx="288032" cy="288032"/>
          </a:xfrm>
          <a:prstGeom prst="rightArrow">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nvSpPr>
        <p:spPr>
          <a:xfrm rot="12133632">
            <a:off x="3607665" y="3760809"/>
            <a:ext cx="288032" cy="288032"/>
          </a:xfrm>
          <a:prstGeom prst="rightArrow">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3697271" y="2626279"/>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0" name="ZoneTexte 9"/>
          <p:cNvSpPr txBox="1"/>
          <p:nvPr/>
        </p:nvSpPr>
        <p:spPr>
          <a:xfrm>
            <a:off x="323528" y="4149080"/>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1" name="Rectangle 10"/>
          <p:cNvSpPr/>
          <p:nvPr/>
        </p:nvSpPr>
        <p:spPr>
          <a:xfrm>
            <a:off x="3809388" y="3797250"/>
            <a:ext cx="458780" cy="461665"/>
          </a:xfrm>
          <a:prstGeom prst="rect">
            <a:avLst/>
          </a:prstGeom>
        </p:spPr>
        <p:txBody>
          <a:bodyPr wrap="none">
            <a:spAutoFit/>
          </a:bodyPr>
          <a:lstStyle/>
          <a:p>
            <a:r>
              <a:rPr lang="fr-BE" sz="2400" dirty="0" smtClean="0">
                <a:sym typeface="Wingdings"/>
              </a:rPr>
              <a:t></a:t>
            </a:r>
            <a:endParaRPr lang="fr-BE" dirty="0"/>
          </a:p>
        </p:txBody>
      </p:sp>
      <p:sp>
        <p:nvSpPr>
          <p:cNvPr id="12" name="ZoneTexte 11"/>
          <p:cNvSpPr txBox="1"/>
          <p:nvPr/>
        </p:nvSpPr>
        <p:spPr>
          <a:xfrm>
            <a:off x="5023098" y="3555707"/>
            <a:ext cx="3240360" cy="646331"/>
          </a:xfrm>
          <a:prstGeom prst="rect">
            <a:avLst/>
          </a:prstGeom>
          <a:noFill/>
        </p:spPr>
        <p:txBody>
          <a:bodyPr wrap="square" rtlCol="0">
            <a:spAutoFit/>
          </a:bodyPr>
          <a:lstStyle/>
          <a:p>
            <a:r>
              <a:rPr lang="fr-BE" b="1" dirty="0" smtClean="0"/>
              <a:t>Profondeur</a:t>
            </a:r>
            <a:r>
              <a:rPr lang="fr-BE" dirty="0" smtClean="0"/>
              <a:t> </a:t>
            </a:r>
            <a:r>
              <a:rPr lang="fr-BE" dirty="0" smtClean="0">
                <a:solidFill>
                  <a:schemeClr val="tx1">
                    <a:lumMod val="65000"/>
                    <a:lumOff val="35000"/>
                  </a:schemeClr>
                </a:solidFill>
              </a:rPr>
              <a:t>du somme du cône tronqué renversé</a:t>
            </a:r>
            <a:endParaRPr lang="fr-BE" dirty="0">
              <a:solidFill>
                <a:schemeClr val="tx1">
                  <a:lumMod val="65000"/>
                  <a:lumOff val="35000"/>
                </a:schemeClr>
              </a:solidFill>
            </a:endParaRPr>
          </a:p>
        </p:txBody>
      </p:sp>
      <p:sp>
        <p:nvSpPr>
          <p:cNvPr id="13" name="ZoneTexte 12"/>
          <p:cNvSpPr txBox="1"/>
          <p:nvPr/>
        </p:nvSpPr>
        <p:spPr>
          <a:xfrm>
            <a:off x="4572000" y="3634391"/>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4" name="ZoneTexte 13"/>
          <p:cNvSpPr txBox="1"/>
          <p:nvPr/>
        </p:nvSpPr>
        <p:spPr>
          <a:xfrm>
            <a:off x="4572000" y="4509120"/>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5" name="Rectangle 14"/>
          <p:cNvSpPr/>
          <p:nvPr/>
        </p:nvSpPr>
        <p:spPr>
          <a:xfrm>
            <a:off x="4572000" y="5301208"/>
            <a:ext cx="458780" cy="461665"/>
          </a:xfrm>
          <a:prstGeom prst="rect">
            <a:avLst/>
          </a:prstGeom>
        </p:spPr>
        <p:txBody>
          <a:bodyPr wrap="none">
            <a:spAutoFit/>
          </a:bodyPr>
          <a:lstStyle/>
          <a:p>
            <a:r>
              <a:rPr lang="fr-BE" sz="2400" dirty="0" smtClean="0">
                <a:sym typeface="Wingdings"/>
              </a:rPr>
              <a:t></a:t>
            </a:r>
            <a:endParaRPr lang="fr-BE" dirty="0"/>
          </a:p>
        </p:txBody>
      </p:sp>
      <p:sp>
        <p:nvSpPr>
          <p:cNvPr id="16" name="ZoneTexte 15"/>
          <p:cNvSpPr txBox="1"/>
          <p:nvPr/>
        </p:nvSpPr>
        <p:spPr>
          <a:xfrm>
            <a:off x="5004048" y="4509120"/>
            <a:ext cx="3240360" cy="369332"/>
          </a:xfrm>
          <a:prstGeom prst="rect">
            <a:avLst/>
          </a:prstGeom>
          <a:noFill/>
        </p:spPr>
        <p:txBody>
          <a:bodyPr wrap="square" rtlCol="0">
            <a:spAutoFit/>
          </a:bodyPr>
          <a:lstStyle/>
          <a:p>
            <a:r>
              <a:rPr lang="fr-BE" dirty="0" smtClean="0">
                <a:solidFill>
                  <a:schemeClr val="tx1">
                    <a:lumMod val="65000"/>
                    <a:lumOff val="35000"/>
                  </a:schemeClr>
                </a:solidFill>
              </a:rPr>
              <a:t>Rayon </a:t>
            </a:r>
            <a:r>
              <a:rPr lang="fr-BE" b="1" dirty="0" err="1" smtClean="0"/>
              <a:t>r</a:t>
            </a:r>
            <a:r>
              <a:rPr lang="fr-BE" b="1" baseline="-25000" dirty="0" err="1" smtClean="0"/>
              <a:t>c</a:t>
            </a:r>
            <a:r>
              <a:rPr lang="fr-BE" b="1" baseline="-25000" dirty="0" smtClean="0">
                <a:solidFill>
                  <a:schemeClr val="tx1">
                    <a:lumMod val="65000"/>
                    <a:lumOff val="35000"/>
                  </a:schemeClr>
                </a:solidFill>
              </a:rPr>
              <a:t> </a:t>
            </a:r>
            <a:r>
              <a:rPr lang="fr-BE" dirty="0" smtClean="0">
                <a:solidFill>
                  <a:schemeClr val="tx1">
                    <a:lumMod val="65000"/>
                    <a:lumOff val="35000"/>
                  </a:schemeClr>
                </a:solidFill>
              </a:rPr>
              <a:t> du cône</a:t>
            </a:r>
            <a:endParaRPr lang="fr-BE" dirty="0">
              <a:solidFill>
                <a:schemeClr val="tx1">
                  <a:lumMod val="65000"/>
                  <a:lumOff val="35000"/>
                </a:schemeClr>
              </a:solidFill>
            </a:endParaRPr>
          </a:p>
        </p:txBody>
      </p:sp>
      <p:sp>
        <p:nvSpPr>
          <p:cNvPr id="17" name="Rectangle 16"/>
          <p:cNvSpPr/>
          <p:nvPr/>
        </p:nvSpPr>
        <p:spPr>
          <a:xfrm>
            <a:off x="5004048" y="5301208"/>
            <a:ext cx="4572000" cy="646331"/>
          </a:xfrm>
          <a:prstGeom prst="rect">
            <a:avLst/>
          </a:prstGeom>
        </p:spPr>
        <p:txBody>
          <a:bodyPr>
            <a:spAutoFit/>
          </a:bodyPr>
          <a:lstStyle/>
          <a:p>
            <a:r>
              <a:rPr lang="fr-BE" dirty="0" smtClean="0"/>
              <a:t>La </a:t>
            </a:r>
            <a:r>
              <a:rPr lang="fr-BE" b="1" dirty="0" smtClean="0"/>
              <a:t>pente</a:t>
            </a:r>
            <a:r>
              <a:rPr lang="fr-BE" dirty="0" smtClean="0"/>
              <a:t> de la </a:t>
            </a:r>
            <a:r>
              <a:rPr lang="fr-BE" b="1" dirty="0" smtClean="0"/>
              <a:t>génératrice</a:t>
            </a:r>
            <a:r>
              <a:rPr lang="fr-BE" dirty="0" smtClean="0"/>
              <a:t> du cône d'effondrement (plan de cisaillement).</a:t>
            </a:r>
            <a:endParaRPr lang="fr-BE" dirty="0"/>
          </a:p>
        </p:txBody>
      </p:sp>
      <p:sp>
        <p:nvSpPr>
          <p:cNvPr id="18" name="Espace réservé du numéro de diapositive 17"/>
          <p:cNvSpPr>
            <a:spLocks noGrp="1"/>
          </p:cNvSpPr>
          <p:nvPr>
            <p:ph type="sldNum" sz="quarter" idx="12"/>
          </p:nvPr>
        </p:nvSpPr>
        <p:spPr/>
        <p:txBody>
          <a:bodyPr/>
          <a:lstStyle/>
          <a:p>
            <a:fld id="{74EF6541-E2B0-4EFA-A85B-A11FC5D2612C}" type="slidenum">
              <a:rPr lang="fr-BE" smtClean="0"/>
              <a:pPr/>
              <a:t>29</a:t>
            </a:fld>
            <a:endParaRPr lang="fr-BE"/>
          </a:p>
        </p:txBody>
      </p:sp>
      <p:sp>
        <p:nvSpPr>
          <p:cNvPr id="20" name="ZoneTexte 19"/>
          <p:cNvSpPr txBox="1"/>
          <p:nvPr/>
        </p:nvSpPr>
        <p:spPr>
          <a:xfrm>
            <a:off x="9144000" y="1124744"/>
            <a:ext cx="3528392" cy="400110"/>
          </a:xfrm>
          <a:prstGeom prst="rect">
            <a:avLst/>
          </a:prstGeom>
          <a:noFill/>
        </p:spPr>
        <p:txBody>
          <a:bodyPr wrap="square" rtlCol="0">
            <a:spAutoFit/>
          </a:bodyPr>
          <a:lstStyle/>
          <a:p>
            <a:pPr algn="ctr"/>
            <a:endParaRPr lang="fr-BE" sz="2000" dirty="0"/>
          </a:p>
        </p:txBody>
      </p:sp>
      <p:sp>
        <p:nvSpPr>
          <p:cNvPr id="21" name="Rectangle 20"/>
          <p:cNvSpPr/>
          <p:nvPr/>
        </p:nvSpPr>
        <p:spPr>
          <a:xfrm>
            <a:off x="4499992" y="2924944"/>
            <a:ext cx="4321470" cy="3847207"/>
          </a:xfrm>
          <a:prstGeom prst="rect">
            <a:avLst/>
          </a:prstGeom>
        </p:spPr>
        <p:txBody>
          <a:bodyPr wrap="square">
            <a:spAutoFit/>
          </a:bodyPr>
          <a:lstStyle/>
          <a:p>
            <a:pPr algn="ctr"/>
            <a:endParaRPr lang="fr-BE" sz="2000" dirty="0" smtClean="0"/>
          </a:p>
          <a:p>
            <a:pPr algn="ctr"/>
            <a:r>
              <a:rPr lang="fr-BE" sz="2000" dirty="0" smtClean="0"/>
              <a:t>Résultats </a:t>
            </a:r>
            <a:r>
              <a:rPr lang="fr-BE" sz="2400" b="1" dirty="0" smtClean="0"/>
              <a:t>numériques</a:t>
            </a:r>
            <a:r>
              <a:rPr lang="fr-BE" sz="2000" dirty="0" smtClean="0"/>
              <a:t>      </a:t>
            </a:r>
          </a:p>
          <a:p>
            <a:pPr algn="ctr"/>
            <a:r>
              <a:rPr lang="fr-BE" sz="2000" dirty="0" smtClean="0"/>
              <a:t> présentés conformément </a:t>
            </a:r>
          </a:p>
          <a:p>
            <a:pPr algn="ctr"/>
            <a:endParaRPr lang="fr-BE" sz="2000" dirty="0" smtClean="0"/>
          </a:p>
          <a:p>
            <a:pPr algn="ctr"/>
            <a:r>
              <a:rPr lang="fr-BE" sz="2000" dirty="0" smtClean="0"/>
              <a:t>aux normes </a:t>
            </a:r>
            <a:r>
              <a:rPr lang="fr-BE" sz="2000" b="1" dirty="0" smtClean="0"/>
              <a:t>nationales</a:t>
            </a:r>
            <a:r>
              <a:rPr lang="fr-BE" sz="2000" dirty="0" smtClean="0"/>
              <a:t> ou </a:t>
            </a:r>
            <a:r>
              <a:rPr lang="fr-BE" sz="2000" b="1" dirty="0" smtClean="0"/>
              <a:t>internationales</a:t>
            </a:r>
            <a:r>
              <a:rPr lang="fr-BE" sz="2000" dirty="0" smtClean="0"/>
              <a:t> (ISO, EN,…) </a:t>
            </a:r>
          </a:p>
          <a:p>
            <a:endParaRPr lang="fr-BE" sz="2000" dirty="0" smtClean="0"/>
          </a:p>
          <a:p>
            <a:pPr algn="ctr"/>
            <a:r>
              <a:rPr lang="fr-BE" sz="2000" dirty="0" smtClean="0"/>
              <a:t>et/ou aux règlements d’exécution en vigueur en </a:t>
            </a:r>
            <a:r>
              <a:rPr lang="fr-BE" sz="2000" b="1" dirty="0" smtClean="0"/>
              <a:t>Belgique</a:t>
            </a:r>
            <a:r>
              <a:rPr lang="fr-BE" sz="2000" dirty="0" smtClean="0"/>
              <a:t> (CSTC) </a:t>
            </a:r>
          </a:p>
          <a:p>
            <a:endParaRPr lang="fr-BE" sz="2000" dirty="0" smtClean="0"/>
          </a:p>
          <a:p>
            <a:pPr algn="ctr"/>
            <a:r>
              <a:rPr lang="fr-BE" sz="2000" dirty="0" smtClean="0"/>
              <a:t>et/ou en </a:t>
            </a:r>
            <a:r>
              <a:rPr lang="fr-BE" sz="2000" b="1" dirty="0" smtClean="0"/>
              <a:t>Région wallonne </a:t>
            </a:r>
            <a:r>
              <a:rPr lang="fr-BE" sz="2000" dirty="0" smtClean="0"/>
              <a:t>(Cahier des Charges type QUALIROUTES).</a:t>
            </a:r>
            <a:endParaRPr lang="fr-BE" sz="2000" dirty="0"/>
          </a:p>
        </p:txBody>
      </p:sp>
      <p:sp>
        <p:nvSpPr>
          <p:cNvPr id="22" name="Rectangle 21"/>
          <p:cNvSpPr/>
          <p:nvPr/>
        </p:nvSpPr>
        <p:spPr>
          <a:xfrm>
            <a:off x="323528" y="3068960"/>
            <a:ext cx="4321470" cy="2862322"/>
          </a:xfrm>
          <a:prstGeom prst="rect">
            <a:avLst/>
          </a:prstGeom>
        </p:spPr>
        <p:txBody>
          <a:bodyPr wrap="square">
            <a:spAutoFit/>
          </a:bodyPr>
          <a:lstStyle/>
          <a:p>
            <a:pPr algn="ctr"/>
            <a:endParaRPr lang="fr-BE" sz="2000" dirty="0" smtClean="0"/>
          </a:p>
          <a:p>
            <a:pPr algn="ctr"/>
            <a:r>
              <a:rPr lang="fr-BE" sz="2000" dirty="0" smtClean="0"/>
              <a:t>Calculs </a:t>
            </a:r>
            <a:r>
              <a:rPr lang="fr-BE" sz="2000" b="1" dirty="0" err="1" smtClean="0"/>
              <a:t>géomécaniques</a:t>
            </a:r>
            <a:r>
              <a:rPr lang="fr-BE" sz="2000" b="1" dirty="0" smtClean="0"/>
              <a:t>       </a:t>
            </a:r>
          </a:p>
          <a:p>
            <a:pPr algn="ctr"/>
            <a:r>
              <a:rPr lang="fr-BE" sz="2000" dirty="0" smtClean="0"/>
              <a:t> réalisés conformément </a:t>
            </a:r>
          </a:p>
          <a:p>
            <a:pPr algn="ctr"/>
            <a:endParaRPr lang="fr-BE" sz="2000" dirty="0" smtClean="0"/>
          </a:p>
          <a:p>
            <a:pPr algn="ctr"/>
            <a:r>
              <a:rPr lang="fr-BE" sz="2000" dirty="0" smtClean="0"/>
              <a:t>aux règles de l’</a:t>
            </a:r>
            <a:r>
              <a:rPr lang="fr-BE" sz="2000" dirty="0" err="1" smtClean="0"/>
              <a:t>Eurocode</a:t>
            </a:r>
            <a:r>
              <a:rPr lang="fr-BE" sz="2000" dirty="0" smtClean="0"/>
              <a:t> 7                       – NBN EN 1997 –</a:t>
            </a:r>
          </a:p>
          <a:p>
            <a:pPr algn="ctr"/>
            <a:r>
              <a:rPr lang="fr-BE" sz="2000" dirty="0" smtClean="0"/>
              <a:t> Calcul géotechnique et des documents associés</a:t>
            </a:r>
          </a:p>
          <a:p>
            <a:pPr algn="ctr"/>
            <a:endParaRPr lang="fr-BE" sz="2000" dirty="0" smtClean="0"/>
          </a:p>
        </p:txBody>
      </p:sp>
      <p:pic>
        <p:nvPicPr>
          <p:cNvPr id="23" name="Picture 2" descr="C:\Users\Jean Beaujean\AppData\Local\Microsoft\Windows\Temporary Internet Files\Content.IE5\PRC8MC8P\MC900433883[1].png"/>
          <p:cNvPicPr>
            <a:picLocks noChangeAspect="1" noChangeArrowheads="1"/>
          </p:cNvPicPr>
          <p:nvPr/>
        </p:nvPicPr>
        <p:blipFill>
          <a:blip r:embed="rId4" cstate="print">
            <a:duotone>
              <a:prstClr val="black"/>
              <a:srgbClr val="FFFF99">
                <a:tint val="45000"/>
                <a:satMod val="400000"/>
              </a:srgbClr>
            </a:duotone>
            <a:extLst>
              <a:ext uri="{28A0092B-C50C-407E-A947-70E740481C1C}">
                <a14:useLocalDpi xmlns:a14="http://schemas.microsoft.com/office/drawing/2010/main" xmlns="" val="0"/>
              </a:ext>
            </a:extLst>
          </a:blip>
          <a:srcRect/>
          <a:stretch>
            <a:fillRect/>
          </a:stretch>
        </p:blipFill>
        <p:spPr bwMode="auto">
          <a:xfrm>
            <a:off x="2195736" y="2636912"/>
            <a:ext cx="857256" cy="857256"/>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C:\Users\Jean Beaujean\AppData\Local\Microsoft\Windows\Temporary Internet Files\Content.IE5\PRC8MC8P\MC900433883[1].png"/>
          <p:cNvPicPr>
            <a:picLocks noChangeAspect="1" noChangeArrowheads="1"/>
          </p:cNvPicPr>
          <p:nvPr/>
        </p:nvPicPr>
        <p:blipFill>
          <a:blip r:embed="rId4" cstate="print">
            <a:duotone>
              <a:prstClr val="black"/>
              <a:srgbClr val="FF5050">
                <a:tint val="45000"/>
                <a:satMod val="400000"/>
              </a:srgbClr>
            </a:duotone>
            <a:extLst>
              <a:ext uri="{28A0092B-C50C-407E-A947-70E740481C1C}">
                <a14:useLocalDpi xmlns:a14="http://schemas.microsoft.com/office/drawing/2010/main" xmlns="" val="0"/>
              </a:ext>
            </a:extLst>
          </a:blip>
          <a:srcRect/>
          <a:stretch>
            <a:fillRect/>
          </a:stretch>
        </p:blipFill>
        <p:spPr bwMode="auto">
          <a:xfrm>
            <a:off x="6156176" y="2420888"/>
            <a:ext cx="857256" cy="85725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e 24"/>
          <p:cNvGrpSpPr>
            <a:grpSpLocks noChangeAspect="1"/>
          </p:cNvGrpSpPr>
          <p:nvPr/>
        </p:nvGrpSpPr>
        <p:grpSpPr>
          <a:xfrm>
            <a:off x="0" y="5637888"/>
            <a:ext cx="2079252" cy="1440000"/>
            <a:chOff x="253702" y="-531440"/>
            <a:chExt cx="4677247" cy="3239269"/>
          </a:xfrm>
        </p:grpSpPr>
        <p:pic>
          <p:nvPicPr>
            <p:cNvPr id="26" name="Picture 9" descr="Résultat de recherche d'images pour &quot;logo spw&quot;"/>
            <p:cNvPicPr>
              <a:picLocks noChangeAspect="1" noChangeArrowheads="1"/>
            </p:cNvPicPr>
            <p:nvPr/>
          </p:nvPicPr>
          <p:blipFill>
            <a:blip r:embed="rId5" cstate="print"/>
            <a:srcRect/>
            <a:stretch>
              <a:fillRect/>
            </a:stretch>
          </p:blipFill>
          <p:spPr bwMode="auto">
            <a:xfrm>
              <a:off x="253702" y="261739"/>
              <a:ext cx="3310186" cy="1655093"/>
            </a:xfrm>
            <a:prstGeom prst="rect">
              <a:avLst/>
            </a:prstGeom>
            <a:noFill/>
          </p:spPr>
        </p:pic>
        <p:pic>
          <p:nvPicPr>
            <p:cNvPr id="27" name="Picture 11" descr="Résultat de recherche d'images pour &quot;logo DGO3&quot;"/>
            <p:cNvPicPr>
              <a:picLocks noChangeAspect="1" noChangeArrowheads="1"/>
            </p:cNvPicPr>
            <p:nvPr/>
          </p:nvPicPr>
          <p:blipFill>
            <a:blip r:embed="rId6" cstate="print"/>
            <a:srcRect/>
            <a:stretch>
              <a:fillRect/>
            </a:stretch>
          </p:blipFill>
          <p:spPr bwMode="auto">
            <a:xfrm>
              <a:off x="1691680" y="-531440"/>
              <a:ext cx="3239269" cy="3239269"/>
            </a:xfrm>
            <a:prstGeom prst="rect">
              <a:avLst/>
            </a:prstGeom>
            <a:noFill/>
          </p:spPr>
        </p:pic>
      </p:grpSp>
    </p:spTree>
    <p:custDataLst>
      <p:tags r:id="rId1"/>
    </p:custDataLst>
  </p:cSld>
  <p:clrMapOvr>
    <a:masterClrMapping/>
  </p:clrMapOvr>
  <p:transition advTm="337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xit" presetSubtype="0" fill="hold"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p:bldP spid="10" grpId="0"/>
      <p:bldP spid="11" grpId="0"/>
      <p:bldP spid="12" grpId="0"/>
      <p:bldP spid="13" grpId="0"/>
      <p:bldP spid="14" grpId="0"/>
      <p:bldP spid="15" grpId="0"/>
      <p:bldP spid="16" grpId="0"/>
      <p:bldP spid="17" grpId="0"/>
      <p:bldP spid="21" grpId="0"/>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p:cNvSpPr txBox="1"/>
          <p:nvPr/>
        </p:nvSpPr>
        <p:spPr>
          <a:xfrm>
            <a:off x="395536" y="1838429"/>
            <a:ext cx="8367996" cy="5262979"/>
          </a:xfrm>
          <a:prstGeom prst="rect">
            <a:avLst/>
          </a:prstGeom>
          <a:noFill/>
        </p:spPr>
        <p:txBody>
          <a:bodyPr wrap="none" rtlCol="0">
            <a:spAutoFit/>
          </a:bodyPr>
          <a:lstStyle/>
          <a:p>
            <a:pPr algn="ctr"/>
            <a:endParaRPr lang="fr-BE" sz="2800" dirty="0" smtClean="0"/>
          </a:p>
          <a:p>
            <a:pPr algn="ctr"/>
            <a:r>
              <a:rPr lang="fr-BE" sz="2800" dirty="0" smtClean="0">
                <a:solidFill>
                  <a:schemeClr val="tx1">
                    <a:lumMod val="50000"/>
                    <a:lumOff val="50000"/>
                  </a:schemeClr>
                </a:solidFill>
              </a:rPr>
              <a:t>Service en charge des </a:t>
            </a:r>
            <a:r>
              <a:rPr lang="fr-BE" sz="2800" b="1" dirty="0" smtClean="0"/>
              <a:t>affaires minières</a:t>
            </a:r>
          </a:p>
          <a:p>
            <a:pPr algn="ctr"/>
            <a:endParaRPr lang="fr-BE" sz="2800" dirty="0" smtClean="0"/>
          </a:p>
          <a:p>
            <a:pPr algn="ctr"/>
            <a:r>
              <a:rPr lang="fr-BE" sz="2800" b="1" dirty="0" smtClean="0"/>
              <a:t>Gestionnaire</a:t>
            </a:r>
            <a:r>
              <a:rPr lang="fr-BE" sz="2800" dirty="0" smtClean="0"/>
              <a:t> </a:t>
            </a:r>
            <a:r>
              <a:rPr lang="fr-BE" sz="2800" dirty="0" smtClean="0">
                <a:solidFill>
                  <a:schemeClr val="tx1">
                    <a:lumMod val="50000"/>
                    <a:lumOff val="50000"/>
                  </a:schemeClr>
                </a:solidFill>
              </a:rPr>
              <a:t>des</a:t>
            </a:r>
            <a:r>
              <a:rPr lang="fr-BE" sz="2800" dirty="0" smtClean="0"/>
              <a:t> </a:t>
            </a:r>
            <a:r>
              <a:rPr lang="fr-BE" sz="2800" b="1" dirty="0" smtClean="0"/>
              <a:t>archives</a:t>
            </a:r>
            <a:r>
              <a:rPr lang="fr-BE" sz="2800" dirty="0" smtClean="0"/>
              <a:t> </a:t>
            </a:r>
            <a:r>
              <a:rPr lang="fr-BE" sz="2800" dirty="0" smtClean="0">
                <a:solidFill>
                  <a:schemeClr val="tx1">
                    <a:lumMod val="50000"/>
                    <a:lumOff val="50000"/>
                  </a:schemeClr>
                </a:solidFill>
              </a:rPr>
              <a:t>Mines,</a:t>
            </a:r>
          </a:p>
          <a:p>
            <a:pPr algn="ctr"/>
            <a:r>
              <a:rPr lang="fr-BE" sz="2800" dirty="0" smtClean="0">
                <a:solidFill>
                  <a:schemeClr val="tx1">
                    <a:lumMod val="50000"/>
                    <a:lumOff val="50000"/>
                  </a:schemeClr>
                </a:solidFill>
              </a:rPr>
              <a:t> Minières et Carrières souterraines</a:t>
            </a:r>
          </a:p>
          <a:p>
            <a:pPr algn="ctr"/>
            <a:endParaRPr lang="fr-BE" sz="2800" dirty="0" smtClean="0"/>
          </a:p>
          <a:p>
            <a:pPr algn="ctr"/>
            <a:r>
              <a:rPr lang="fr-BE" sz="2800" b="1" dirty="0" smtClean="0"/>
              <a:t>50000</a:t>
            </a:r>
            <a:r>
              <a:rPr lang="fr-BE" sz="2800" dirty="0" smtClean="0"/>
              <a:t> </a:t>
            </a:r>
            <a:r>
              <a:rPr lang="fr-BE" sz="2800" b="1" dirty="0" smtClean="0"/>
              <a:t>plans</a:t>
            </a:r>
            <a:r>
              <a:rPr lang="fr-BE" sz="2800" dirty="0" smtClean="0"/>
              <a:t> </a:t>
            </a:r>
            <a:r>
              <a:rPr lang="fr-BE" sz="2800" dirty="0" smtClean="0">
                <a:solidFill>
                  <a:schemeClr val="tx1">
                    <a:lumMod val="50000"/>
                    <a:lumOff val="50000"/>
                  </a:schemeClr>
                </a:solidFill>
              </a:rPr>
              <a:t>(voire plus)</a:t>
            </a:r>
          </a:p>
          <a:p>
            <a:pPr algn="ctr"/>
            <a:endParaRPr lang="fr-BE" sz="2800" dirty="0" smtClean="0"/>
          </a:p>
          <a:p>
            <a:pPr algn="ctr"/>
            <a:r>
              <a:rPr lang="fr-BE" sz="2800" b="1" dirty="0" smtClean="0"/>
              <a:t>354</a:t>
            </a:r>
            <a:r>
              <a:rPr lang="fr-BE" sz="2800" dirty="0" smtClean="0"/>
              <a:t> </a:t>
            </a:r>
            <a:r>
              <a:rPr lang="fr-BE" sz="2800" b="1" dirty="0" smtClean="0"/>
              <a:t>concessions</a:t>
            </a:r>
            <a:r>
              <a:rPr lang="fr-BE" sz="2800" dirty="0" smtClean="0"/>
              <a:t> </a:t>
            </a:r>
            <a:r>
              <a:rPr lang="fr-BE" sz="2800" dirty="0" smtClean="0">
                <a:solidFill>
                  <a:schemeClr val="tx1">
                    <a:lumMod val="50000"/>
                    <a:lumOff val="50000"/>
                  </a:schemeClr>
                </a:solidFill>
              </a:rPr>
              <a:t>minières</a:t>
            </a:r>
          </a:p>
          <a:p>
            <a:pPr algn="ctr"/>
            <a:endParaRPr lang="fr-BE" sz="2800" dirty="0" smtClean="0"/>
          </a:p>
          <a:p>
            <a:pPr algn="ctr"/>
            <a:r>
              <a:rPr lang="fr-BE" sz="2800" dirty="0" smtClean="0">
                <a:solidFill>
                  <a:schemeClr val="tx1">
                    <a:lumMod val="50000"/>
                    <a:lumOff val="50000"/>
                  </a:schemeClr>
                </a:solidFill>
              </a:rPr>
              <a:t>Des</a:t>
            </a:r>
            <a:r>
              <a:rPr lang="fr-BE" sz="2800" dirty="0" smtClean="0"/>
              <a:t> </a:t>
            </a:r>
            <a:r>
              <a:rPr lang="fr-BE" sz="2800" b="1" dirty="0" smtClean="0"/>
              <a:t>10aine de milliers </a:t>
            </a:r>
            <a:r>
              <a:rPr lang="fr-BE" sz="2800" dirty="0" smtClean="0">
                <a:solidFill>
                  <a:schemeClr val="tx1">
                    <a:lumMod val="50000"/>
                    <a:lumOff val="50000"/>
                  </a:schemeClr>
                </a:solidFill>
              </a:rPr>
              <a:t>de puits, issues de mines, galeries</a:t>
            </a:r>
          </a:p>
          <a:p>
            <a:pPr algn="ctr"/>
            <a:endParaRPr lang="fr-BE" sz="2800" dirty="0"/>
          </a:p>
        </p:txBody>
      </p:sp>
      <p:sp>
        <p:nvSpPr>
          <p:cNvPr id="30" name="Rectangle 29"/>
          <p:cNvSpPr/>
          <p:nvPr/>
        </p:nvSpPr>
        <p:spPr>
          <a:xfrm>
            <a:off x="-540568" y="1772816"/>
            <a:ext cx="10225136" cy="4824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a:lstStyle/>
          <a:p>
            <a:endParaRPr lang="fr-BE" dirty="0"/>
          </a:p>
        </p:txBody>
      </p:sp>
      <p:pic>
        <p:nvPicPr>
          <p:cNvPr id="44034"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528" y="2276872"/>
            <a:ext cx="1080120" cy="1080120"/>
          </a:xfrm>
          <a:prstGeom prst="rect">
            <a:avLst/>
          </a:prstGeom>
          <a:noFill/>
        </p:spPr>
      </p:pic>
      <p:pic>
        <p:nvPicPr>
          <p:cNvPr id="5"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2276872"/>
            <a:ext cx="1080120" cy="1080120"/>
          </a:xfrm>
          <a:prstGeom prst="rect">
            <a:avLst/>
          </a:prstGeom>
          <a:noFill/>
        </p:spPr>
      </p:pic>
      <p:pic>
        <p:nvPicPr>
          <p:cNvPr id="6"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83768" y="2276872"/>
            <a:ext cx="1080120" cy="1080120"/>
          </a:xfrm>
          <a:prstGeom prst="rect">
            <a:avLst/>
          </a:prstGeom>
          <a:noFill/>
        </p:spPr>
      </p:pic>
      <p:pic>
        <p:nvPicPr>
          <p:cNvPr id="7"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2276872"/>
            <a:ext cx="1080120" cy="1080120"/>
          </a:xfrm>
          <a:prstGeom prst="rect">
            <a:avLst/>
          </a:prstGeom>
          <a:noFill/>
        </p:spPr>
      </p:pic>
      <p:pic>
        <p:nvPicPr>
          <p:cNvPr id="8"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6016" y="2276872"/>
            <a:ext cx="1080120" cy="1080120"/>
          </a:xfrm>
          <a:prstGeom prst="rect">
            <a:avLst/>
          </a:prstGeom>
          <a:noFill/>
        </p:spPr>
      </p:pic>
      <p:pic>
        <p:nvPicPr>
          <p:cNvPr id="9"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68144" y="2276872"/>
            <a:ext cx="1080120" cy="1080120"/>
          </a:xfrm>
          <a:prstGeom prst="rect">
            <a:avLst/>
          </a:prstGeom>
          <a:noFill/>
        </p:spPr>
      </p:pic>
      <p:pic>
        <p:nvPicPr>
          <p:cNvPr id="44036" name="Picture 4" descr="Femme avatar Icon gratui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75426" y="2314972"/>
            <a:ext cx="1008112" cy="1008113"/>
          </a:xfrm>
          <a:prstGeom prst="rect">
            <a:avLst/>
          </a:prstGeom>
          <a:noFill/>
        </p:spPr>
      </p:pic>
      <p:pic>
        <p:nvPicPr>
          <p:cNvPr id="11"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95306" y="2295922"/>
            <a:ext cx="1080120" cy="1080120"/>
          </a:xfrm>
          <a:prstGeom prst="rect">
            <a:avLst/>
          </a:prstGeom>
          <a:noFill/>
        </p:spPr>
      </p:pic>
      <p:sp>
        <p:nvSpPr>
          <p:cNvPr id="12" name="ZoneTexte 11"/>
          <p:cNvSpPr txBox="1"/>
          <p:nvPr/>
        </p:nvSpPr>
        <p:spPr>
          <a:xfrm>
            <a:off x="3256806" y="720130"/>
            <a:ext cx="2706190" cy="646331"/>
          </a:xfrm>
          <a:prstGeom prst="rect">
            <a:avLst/>
          </a:prstGeom>
          <a:noFill/>
        </p:spPr>
        <p:txBody>
          <a:bodyPr wrap="none" rtlCol="0">
            <a:spAutoFit/>
          </a:bodyPr>
          <a:lstStyle/>
          <a:p>
            <a:r>
              <a:rPr lang="fr-BE" sz="3600" dirty="0" smtClean="0"/>
              <a:t>Cellule Mines</a:t>
            </a:r>
            <a:endParaRPr lang="fr-BE" sz="3600" dirty="0"/>
          </a:p>
        </p:txBody>
      </p:sp>
      <p:sp>
        <p:nvSpPr>
          <p:cNvPr id="14" name="ZoneTexte 13"/>
          <p:cNvSpPr txBox="1"/>
          <p:nvPr/>
        </p:nvSpPr>
        <p:spPr>
          <a:xfrm>
            <a:off x="755576" y="3717032"/>
            <a:ext cx="2523832" cy="646331"/>
          </a:xfrm>
          <a:prstGeom prst="rect">
            <a:avLst/>
          </a:prstGeom>
          <a:noFill/>
        </p:spPr>
        <p:txBody>
          <a:bodyPr wrap="none" rtlCol="0">
            <a:spAutoFit/>
          </a:bodyPr>
          <a:lstStyle/>
          <a:p>
            <a:r>
              <a:rPr lang="fr-BE" sz="3600" dirty="0" smtClean="0"/>
              <a:t>3 géomètres</a:t>
            </a:r>
            <a:endParaRPr lang="fr-BE" sz="3600" dirty="0"/>
          </a:p>
        </p:txBody>
      </p:sp>
      <p:sp>
        <p:nvSpPr>
          <p:cNvPr id="17" name="ZoneTexte 16"/>
          <p:cNvSpPr txBox="1"/>
          <p:nvPr/>
        </p:nvSpPr>
        <p:spPr>
          <a:xfrm>
            <a:off x="5317163" y="5210150"/>
            <a:ext cx="2248693" cy="646331"/>
          </a:xfrm>
          <a:prstGeom prst="rect">
            <a:avLst/>
          </a:prstGeom>
          <a:noFill/>
        </p:spPr>
        <p:txBody>
          <a:bodyPr wrap="none" rtlCol="0">
            <a:spAutoFit/>
          </a:bodyPr>
          <a:lstStyle/>
          <a:p>
            <a:r>
              <a:rPr lang="fr-BE" sz="3600" dirty="0" smtClean="0"/>
              <a:t>1 géologue</a:t>
            </a:r>
            <a:endParaRPr lang="fr-BE" sz="3600" dirty="0"/>
          </a:p>
        </p:txBody>
      </p:sp>
      <p:sp>
        <p:nvSpPr>
          <p:cNvPr id="18" name="ZoneTexte 17"/>
          <p:cNvSpPr txBox="1"/>
          <p:nvPr/>
        </p:nvSpPr>
        <p:spPr>
          <a:xfrm>
            <a:off x="5578829" y="5734997"/>
            <a:ext cx="3560334" cy="646331"/>
          </a:xfrm>
          <a:prstGeom prst="rect">
            <a:avLst/>
          </a:prstGeom>
          <a:noFill/>
        </p:spPr>
        <p:txBody>
          <a:bodyPr wrap="none" rtlCol="0">
            <a:spAutoFit/>
          </a:bodyPr>
          <a:lstStyle/>
          <a:p>
            <a:r>
              <a:rPr lang="fr-BE" sz="3600" dirty="0" smtClean="0"/>
              <a:t>1 agent technique</a:t>
            </a:r>
            <a:endParaRPr lang="fr-BE" sz="3600" dirty="0"/>
          </a:p>
        </p:txBody>
      </p:sp>
      <p:sp>
        <p:nvSpPr>
          <p:cNvPr id="19" name="ZoneTexte 18"/>
          <p:cNvSpPr txBox="1"/>
          <p:nvPr/>
        </p:nvSpPr>
        <p:spPr>
          <a:xfrm>
            <a:off x="6775531" y="6211669"/>
            <a:ext cx="2368469" cy="646331"/>
          </a:xfrm>
          <a:prstGeom prst="rect">
            <a:avLst/>
          </a:prstGeom>
          <a:noFill/>
        </p:spPr>
        <p:txBody>
          <a:bodyPr wrap="none" rtlCol="0">
            <a:spAutoFit/>
          </a:bodyPr>
          <a:lstStyle/>
          <a:p>
            <a:r>
              <a:rPr lang="fr-BE" sz="3600" dirty="0" smtClean="0"/>
              <a:t>1 secrétaire</a:t>
            </a:r>
            <a:endParaRPr lang="fr-BE" sz="3600" dirty="0"/>
          </a:p>
        </p:txBody>
      </p:sp>
      <p:sp>
        <p:nvSpPr>
          <p:cNvPr id="20" name="ZoneTexte 19"/>
          <p:cNvSpPr txBox="1"/>
          <p:nvPr/>
        </p:nvSpPr>
        <p:spPr>
          <a:xfrm>
            <a:off x="3488198" y="1287810"/>
            <a:ext cx="2038956" cy="646331"/>
          </a:xfrm>
          <a:prstGeom prst="rect">
            <a:avLst/>
          </a:prstGeom>
          <a:noFill/>
        </p:spPr>
        <p:txBody>
          <a:bodyPr wrap="none" rtlCol="0">
            <a:spAutoFit/>
          </a:bodyPr>
          <a:lstStyle/>
          <a:p>
            <a:r>
              <a:rPr lang="fr-BE" sz="3600" dirty="0" smtClean="0">
                <a:solidFill>
                  <a:schemeClr val="tx1">
                    <a:lumMod val="65000"/>
                    <a:lumOff val="35000"/>
                  </a:schemeClr>
                </a:solidFill>
              </a:rPr>
              <a:t>3 Districts</a:t>
            </a:r>
            <a:endParaRPr lang="fr-BE" sz="3600" dirty="0">
              <a:solidFill>
                <a:schemeClr val="tx1">
                  <a:lumMod val="65000"/>
                  <a:lumOff val="35000"/>
                </a:schemeClr>
              </a:solidFill>
            </a:endParaRPr>
          </a:p>
        </p:txBody>
      </p:sp>
      <p:sp>
        <p:nvSpPr>
          <p:cNvPr id="21" name="ZoneTexte 20"/>
          <p:cNvSpPr txBox="1"/>
          <p:nvPr/>
        </p:nvSpPr>
        <p:spPr>
          <a:xfrm>
            <a:off x="611560" y="3717032"/>
            <a:ext cx="1767472" cy="1754326"/>
          </a:xfrm>
          <a:prstGeom prst="rect">
            <a:avLst/>
          </a:prstGeom>
          <a:noFill/>
        </p:spPr>
        <p:txBody>
          <a:bodyPr wrap="none" rtlCol="0">
            <a:spAutoFit/>
          </a:bodyPr>
          <a:lstStyle/>
          <a:p>
            <a:pPr algn="ctr"/>
            <a:r>
              <a:rPr lang="fr-BE" sz="3600" dirty="0" smtClean="0"/>
              <a:t>Hainaut </a:t>
            </a:r>
          </a:p>
          <a:p>
            <a:pPr algn="ctr"/>
            <a:r>
              <a:rPr lang="fr-BE" sz="3600" dirty="0" smtClean="0"/>
              <a:t>Brabant </a:t>
            </a:r>
          </a:p>
          <a:p>
            <a:pPr algn="ctr"/>
            <a:r>
              <a:rPr lang="fr-BE" sz="3600" dirty="0" smtClean="0"/>
              <a:t>Wallon</a:t>
            </a:r>
            <a:endParaRPr lang="fr-BE" sz="3600" dirty="0"/>
          </a:p>
        </p:txBody>
      </p:sp>
      <p:sp>
        <p:nvSpPr>
          <p:cNvPr id="22" name="ZoneTexte 21"/>
          <p:cNvSpPr txBox="1"/>
          <p:nvPr/>
        </p:nvSpPr>
        <p:spPr>
          <a:xfrm>
            <a:off x="3323460" y="3774747"/>
            <a:ext cx="2506584" cy="1200329"/>
          </a:xfrm>
          <a:prstGeom prst="rect">
            <a:avLst/>
          </a:prstGeom>
          <a:noFill/>
        </p:spPr>
        <p:txBody>
          <a:bodyPr wrap="none" rtlCol="0">
            <a:spAutoFit/>
          </a:bodyPr>
          <a:lstStyle/>
          <a:p>
            <a:pPr algn="ctr"/>
            <a:r>
              <a:rPr lang="fr-BE" sz="3600" dirty="0" smtClean="0"/>
              <a:t>Namur</a:t>
            </a:r>
          </a:p>
          <a:p>
            <a:pPr algn="ctr"/>
            <a:r>
              <a:rPr lang="fr-BE" sz="3600" dirty="0" smtClean="0"/>
              <a:t>Luxembourg</a:t>
            </a:r>
            <a:endParaRPr lang="fr-BE" sz="3600" dirty="0"/>
          </a:p>
        </p:txBody>
      </p:sp>
      <p:sp>
        <p:nvSpPr>
          <p:cNvPr id="23" name="ZoneTexte 22"/>
          <p:cNvSpPr txBox="1"/>
          <p:nvPr/>
        </p:nvSpPr>
        <p:spPr>
          <a:xfrm>
            <a:off x="7092280" y="3861048"/>
            <a:ext cx="1157048" cy="646331"/>
          </a:xfrm>
          <a:prstGeom prst="rect">
            <a:avLst/>
          </a:prstGeom>
          <a:noFill/>
        </p:spPr>
        <p:txBody>
          <a:bodyPr wrap="none" rtlCol="0">
            <a:spAutoFit/>
          </a:bodyPr>
          <a:lstStyle/>
          <a:p>
            <a:pPr algn="ctr"/>
            <a:r>
              <a:rPr lang="fr-BE" sz="3600" dirty="0" smtClean="0"/>
              <a:t>Liège</a:t>
            </a:r>
            <a:endParaRPr lang="fr-BE" sz="3600" dirty="0"/>
          </a:p>
        </p:txBody>
      </p:sp>
      <p:sp>
        <p:nvSpPr>
          <p:cNvPr id="24" name="Arc 23"/>
          <p:cNvSpPr/>
          <p:nvPr/>
        </p:nvSpPr>
        <p:spPr>
          <a:xfrm rot="5400000">
            <a:off x="2699792" y="4653136"/>
            <a:ext cx="1656184" cy="1656184"/>
          </a:xfrm>
          <a:prstGeom prst="arc">
            <a:avLst>
              <a:gd name="adj1" fmla="val 16200000"/>
              <a:gd name="adj2" fmla="val 3672968"/>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5" name="Arc 24"/>
          <p:cNvSpPr/>
          <p:nvPr/>
        </p:nvSpPr>
        <p:spPr>
          <a:xfrm rot="16200000" flipH="1">
            <a:off x="4860032" y="4509120"/>
            <a:ext cx="1656184" cy="1656184"/>
          </a:xfrm>
          <a:prstGeom prst="arc">
            <a:avLst>
              <a:gd name="adj1" fmla="val 16200000"/>
              <a:gd name="adj2" fmla="val 3672968"/>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6" name="ZoneTexte 25"/>
          <p:cNvSpPr txBox="1"/>
          <p:nvPr/>
        </p:nvSpPr>
        <p:spPr>
          <a:xfrm>
            <a:off x="2799234" y="4777988"/>
            <a:ext cx="3612079" cy="523220"/>
          </a:xfrm>
          <a:prstGeom prst="rect">
            <a:avLst/>
          </a:prstGeom>
          <a:noFill/>
        </p:spPr>
        <p:txBody>
          <a:bodyPr wrap="none" rtlCol="0">
            <a:spAutoFit/>
          </a:bodyPr>
          <a:lstStyle/>
          <a:p>
            <a:r>
              <a:rPr lang="fr-BE" sz="2800" dirty="0" smtClean="0">
                <a:solidFill>
                  <a:schemeClr val="bg1">
                    <a:lumMod val="50000"/>
                  </a:schemeClr>
                </a:solidFill>
              </a:rPr>
              <a:t>Administration centrale</a:t>
            </a:r>
            <a:endParaRPr lang="fr-BE" sz="2800" dirty="0">
              <a:solidFill>
                <a:schemeClr val="bg1">
                  <a:lumMod val="50000"/>
                </a:schemeClr>
              </a:solidFill>
            </a:endParaRPr>
          </a:p>
        </p:txBody>
      </p:sp>
      <p:pic>
        <p:nvPicPr>
          <p:cNvPr id="31" name="Picture 2" descr="Silhouette de l'utilisateur mâle Icon gratuit"/>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4716016" y="2276872"/>
            <a:ext cx="1080120" cy="1080120"/>
          </a:xfrm>
          <a:prstGeom prst="rect">
            <a:avLst/>
          </a:prstGeom>
          <a:noFill/>
        </p:spPr>
      </p:pic>
      <p:cxnSp>
        <p:nvCxnSpPr>
          <p:cNvPr id="33" name="Connecteur droit 32"/>
          <p:cNvCxnSpPr/>
          <p:nvPr/>
        </p:nvCxnSpPr>
        <p:spPr>
          <a:xfrm>
            <a:off x="1907704" y="3429000"/>
            <a:ext cx="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139952" y="3429000"/>
            <a:ext cx="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5292080" y="3501008"/>
            <a:ext cx="0" cy="1296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6444208" y="3501008"/>
            <a:ext cx="0"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7452320" y="3501008"/>
            <a:ext cx="0" cy="230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8460432" y="3573016"/>
            <a:ext cx="0" cy="230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851920" y="4691236"/>
            <a:ext cx="2912400" cy="646331"/>
          </a:xfrm>
          <a:prstGeom prst="rect">
            <a:avLst/>
          </a:prstGeom>
          <a:solidFill>
            <a:schemeClr val="bg1"/>
          </a:solidFill>
        </p:spPr>
        <p:txBody>
          <a:bodyPr wrap="none" rtlCol="0">
            <a:spAutoFit/>
          </a:bodyPr>
          <a:lstStyle/>
          <a:p>
            <a:r>
              <a:rPr lang="fr-BE" sz="3600" dirty="0" smtClean="0"/>
              <a:t>1 Dr. ingénieur</a:t>
            </a:r>
            <a:endParaRPr lang="fr-BE" sz="3600" dirty="0"/>
          </a:p>
        </p:txBody>
      </p:sp>
      <p:sp>
        <p:nvSpPr>
          <p:cNvPr id="15" name="ZoneTexte 14"/>
          <p:cNvSpPr txBox="1"/>
          <p:nvPr/>
        </p:nvSpPr>
        <p:spPr>
          <a:xfrm>
            <a:off x="2699792" y="4221088"/>
            <a:ext cx="2293577" cy="646331"/>
          </a:xfrm>
          <a:prstGeom prst="rect">
            <a:avLst/>
          </a:prstGeom>
          <a:solidFill>
            <a:schemeClr val="bg1"/>
          </a:solidFill>
        </p:spPr>
        <p:txBody>
          <a:bodyPr wrap="none" rtlCol="0">
            <a:spAutoFit/>
          </a:bodyPr>
          <a:lstStyle/>
          <a:p>
            <a:r>
              <a:rPr lang="fr-BE" sz="3600" dirty="0" smtClean="0"/>
              <a:t>1 ingénieur</a:t>
            </a:r>
            <a:endParaRPr lang="fr-BE" sz="3600" dirty="0"/>
          </a:p>
        </p:txBody>
      </p:sp>
      <p:grpSp>
        <p:nvGrpSpPr>
          <p:cNvPr id="45" name="Groupe 44"/>
          <p:cNvGrpSpPr>
            <a:grpSpLocks noChangeAspect="1"/>
          </p:cNvGrpSpPr>
          <p:nvPr/>
        </p:nvGrpSpPr>
        <p:grpSpPr>
          <a:xfrm>
            <a:off x="116484" y="-171240"/>
            <a:ext cx="2079252" cy="1440000"/>
            <a:chOff x="253702" y="-531440"/>
            <a:chExt cx="4677247" cy="3239269"/>
          </a:xfrm>
        </p:grpSpPr>
        <p:pic>
          <p:nvPicPr>
            <p:cNvPr id="46" name="Picture 9" descr="Résultat de recherche d'images pour &quot;logo spw&quot;"/>
            <p:cNvPicPr>
              <a:picLocks noChangeAspect="1" noChangeArrowheads="1"/>
            </p:cNvPicPr>
            <p:nvPr/>
          </p:nvPicPr>
          <p:blipFill>
            <a:blip r:embed="rId6" cstate="print"/>
            <a:srcRect/>
            <a:stretch>
              <a:fillRect/>
            </a:stretch>
          </p:blipFill>
          <p:spPr bwMode="auto">
            <a:xfrm>
              <a:off x="253702" y="261739"/>
              <a:ext cx="3310186" cy="1655093"/>
            </a:xfrm>
            <a:prstGeom prst="rect">
              <a:avLst/>
            </a:prstGeom>
            <a:noFill/>
          </p:spPr>
        </p:pic>
        <p:pic>
          <p:nvPicPr>
            <p:cNvPr id="47" name="Picture 11" descr="Résultat de recherche d'images pour &quot;logo DGO3&quot;"/>
            <p:cNvPicPr>
              <a:picLocks noChangeAspect="1" noChangeArrowheads="1"/>
            </p:cNvPicPr>
            <p:nvPr/>
          </p:nvPicPr>
          <p:blipFill>
            <a:blip r:embed="rId7" cstate="print"/>
            <a:srcRect/>
            <a:stretch>
              <a:fillRect/>
            </a:stretch>
          </p:blipFill>
          <p:spPr bwMode="auto">
            <a:xfrm>
              <a:off x="1691680" y="-531440"/>
              <a:ext cx="3239269" cy="3239269"/>
            </a:xfrm>
            <a:prstGeom prst="rect">
              <a:avLst/>
            </a:prstGeom>
            <a:noFill/>
          </p:spPr>
        </p:pic>
      </p:grpSp>
      <p:sp>
        <p:nvSpPr>
          <p:cNvPr id="38" name="Espace réservé du numéro de diapositive 37"/>
          <p:cNvSpPr>
            <a:spLocks noGrp="1"/>
          </p:cNvSpPr>
          <p:nvPr>
            <p:ph type="sldNum" sz="quarter" idx="12"/>
          </p:nvPr>
        </p:nvSpPr>
        <p:spPr/>
        <p:txBody>
          <a:bodyPr/>
          <a:lstStyle/>
          <a:p>
            <a:fld id="{74EF6541-E2B0-4EFA-A85B-A11FC5D2612C}" type="slidenum">
              <a:rPr lang="fr-BE" smtClean="0"/>
              <a:pPr/>
              <a:t>3</a:t>
            </a:fld>
            <a:endParaRPr lang="fr-BE"/>
          </a:p>
        </p:txBody>
      </p:sp>
      <p:pic>
        <p:nvPicPr>
          <p:cNvPr id="40" name="Picture 2"/>
          <p:cNvPicPr>
            <a:picLocks noChangeAspect="1" noChangeArrowheads="1"/>
          </p:cNvPicPr>
          <p:nvPr/>
        </p:nvPicPr>
        <p:blipFill>
          <a:blip r:embed="rId8" cstate="print"/>
          <a:srcRect/>
          <a:stretch>
            <a:fillRect/>
          </a:stretch>
        </p:blipFill>
        <p:spPr bwMode="auto">
          <a:xfrm>
            <a:off x="1655340" y="1916832"/>
            <a:ext cx="5724972" cy="3322443"/>
          </a:xfrm>
          <a:prstGeom prst="rect">
            <a:avLst/>
          </a:prstGeom>
          <a:noFill/>
          <a:ln w="9525">
            <a:noFill/>
            <a:miter lim="800000"/>
            <a:headEnd/>
            <a:tailEnd/>
          </a:ln>
        </p:spPr>
      </p:pic>
    </p:spTree>
    <p:custDataLst>
      <p:tags r:id="rId1"/>
    </p:custDataLst>
  </p:cSld>
  <p:clrMapOvr>
    <a:masterClrMapping/>
  </p:clrMapOvr>
  <p:transition advTm="74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4034"/>
                                        </p:tgtEl>
                                        <p:attrNameLst>
                                          <p:attrName>style.opacity</p:attrName>
                                        </p:attrNameLst>
                                      </p:cBhvr>
                                      <p:to>
                                        <p:strVal val="0.5"/>
                                      </p:to>
                                    </p:set>
                                    <p:animEffect filter="image" prLst="opacity: 0.5">
                                      <p:cBhvr rctx="IE">
                                        <p:cTn id="7" dur="indefinite"/>
                                        <p:tgtEl>
                                          <p:spTgt spid="44034"/>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par>
                                <p:cTn id="14" presetID="9" presetClass="emph" presetSubtype="0" nodeType="withEffect">
                                  <p:stCondLst>
                                    <p:cond delay="0"/>
                                  </p:stCondLst>
                                  <p:childTnLst>
                                    <p:set>
                                      <p:cBhvr rctx="PPT">
                                        <p:cTn id="15" dur="indefinite"/>
                                        <p:tgtEl>
                                          <p:spTgt spid="7"/>
                                        </p:tgtEl>
                                        <p:attrNameLst>
                                          <p:attrName>style.opacity</p:attrName>
                                        </p:attrNameLst>
                                      </p:cBhvr>
                                      <p:to>
                                        <p:strVal val="0.5"/>
                                      </p:to>
                                    </p:set>
                                    <p:animEffect filter="image" prLst="opacity: 0.5">
                                      <p:cBhvr rctx="IE">
                                        <p:cTn id="16" dur="indefinite"/>
                                        <p:tgtEl>
                                          <p:spTgt spid="7"/>
                                        </p:tgtEl>
                                      </p:cBhvr>
                                    </p:animEffect>
                                  </p:childTnLst>
                                </p:cTn>
                              </p:par>
                              <p:par>
                                <p:cTn id="17" presetID="9" presetClass="emph" presetSubtype="0" nodeType="with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nodeType="withEffect">
                                  <p:stCondLst>
                                    <p:cond delay="0"/>
                                  </p:stCondLst>
                                  <p:childTnLst>
                                    <p:set>
                                      <p:cBhvr rctx="PPT">
                                        <p:cTn id="21" dur="indefinite"/>
                                        <p:tgtEl>
                                          <p:spTgt spid="9"/>
                                        </p:tgtEl>
                                        <p:attrNameLst>
                                          <p:attrName>style.opacity</p:attrName>
                                        </p:attrNameLst>
                                      </p:cBhvr>
                                      <p:to>
                                        <p:strVal val="0.5"/>
                                      </p:to>
                                    </p:set>
                                    <p:animEffect filter="image" prLst="opacity: 0.5">
                                      <p:cBhvr rctx="IE">
                                        <p:cTn id="22" dur="indefinite"/>
                                        <p:tgtEl>
                                          <p:spTgt spid="9"/>
                                        </p:tgtEl>
                                      </p:cBhvr>
                                    </p:animEffect>
                                  </p:childTnLst>
                                </p:cTn>
                              </p:par>
                              <p:par>
                                <p:cTn id="23" presetID="9" presetClass="emph" presetSubtype="0" nodeType="withEffect">
                                  <p:stCondLst>
                                    <p:cond delay="0"/>
                                  </p:stCondLst>
                                  <p:childTnLst>
                                    <p:set>
                                      <p:cBhvr rctx="PPT">
                                        <p:cTn id="24" dur="indefinite"/>
                                        <p:tgtEl>
                                          <p:spTgt spid="44036"/>
                                        </p:tgtEl>
                                        <p:attrNameLst>
                                          <p:attrName>style.opacity</p:attrName>
                                        </p:attrNameLst>
                                      </p:cBhvr>
                                      <p:to>
                                        <p:strVal val="0.5"/>
                                      </p:to>
                                    </p:set>
                                    <p:animEffect filter="image" prLst="opacity: 0.5">
                                      <p:cBhvr rctx="IE">
                                        <p:cTn id="25" dur="indefinite"/>
                                        <p:tgtEl>
                                          <p:spTgt spid="44036"/>
                                        </p:tgtEl>
                                      </p:cBhvr>
                                    </p:animEffect>
                                  </p:childTnLst>
                                </p:cTn>
                              </p:par>
                              <p:par>
                                <p:cTn id="26" presetID="9" presetClass="emph" presetSubtype="0" nodeType="withEffect">
                                  <p:stCondLst>
                                    <p:cond delay="0"/>
                                  </p:stCondLst>
                                  <p:childTnLst>
                                    <p:set>
                                      <p:cBhvr rctx="PPT">
                                        <p:cTn id="27" dur="indefinite"/>
                                        <p:tgtEl>
                                          <p:spTgt spid="11"/>
                                        </p:tgtEl>
                                        <p:attrNameLst>
                                          <p:attrName>style.opacity</p:attrName>
                                        </p:attrNameLst>
                                      </p:cBhvr>
                                      <p:to>
                                        <p:strVal val="0.5"/>
                                      </p:to>
                                    </p:set>
                                    <p:animEffect filter="image" prLst="opacity: 0.5">
                                      <p:cBhvr rctx="IE">
                                        <p:cTn id="28" dur="indefinite"/>
                                        <p:tgtEl>
                                          <p:spTgt spid="11"/>
                                        </p:tgtEl>
                                      </p:cBhvr>
                                    </p:animEffect>
                                  </p:childTnLst>
                                </p:cTn>
                              </p:par>
                              <p:par>
                                <p:cTn id="29" presetID="7" presetClass="entr" presetSubtype="8" fill="hold" nodeType="withEffect">
                                  <p:stCondLst>
                                    <p:cond delay="0"/>
                                  </p:stCondLst>
                                  <p:childTnLst>
                                    <p:set>
                                      <p:cBhvr>
                                        <p:cTn id="30" dur="1" fill="hold">
                                          <p:stCondLst>
                                            <p:cond delay="0"/>
                                          </p:stCondLst>
                                        </p:cTn>
                                        <p:tgtEl>
                                          <p:spTgt spid="44034"/>
                                        </p:tgtEl>
                                        <p:attrNameLst>
                                          <p:attrName>style.visibility</p:attrName>
                                        </p:attrNameLst>
                                      </p:cBhvr>
                                      <p:to>
                                        <p:strVal val="visible"/>
                                      </p:to>
                                    </p:set>
                                    <p:anim calcmode="lin" valueType="num">
                                      <p:cBhvr additive="base">
                                        <p:cTn id="31" dur="500" fill="hold"/>
                                        <p:tgtEl>
                                          <p:spTgt spid="44034"/>
                                        </p:tgtEl>
                                        <p:attrNameLst>
                                          <p:attrName>ppt_x</p:attrName>
                                        </p:attrNameLst>
                                      </p:cBhvr>
                                      <p:tavLst>
                                        <p:tav tm="0">
                                          <p:val>
                                            <p:strVal val="0-#ppt_w/2"/>
                                          </p:val>
                                        </p:tav>
                                        <p:tav tm="100000">
                                          <p:val>
                                            <p:strVal val="#ppt_x"/>
                                          </p:val>
                                        </p:tav>
                                      </p:tavLst>
                                    </p:anim>
                                    <p:anim calcmode="lin" valueType="num">
                                      <p:cBhvr additive="base">
                                        <p:cTn id="32" dur="500" fill="hold"/>
                                        <p:tgtEl>
                                          <p:spTgt spid="44034"/>
                                        </p:tgtEl>
                                        <p:attrNameLst>
                                          <p:attrName>ppt_y</p:attrName>
                                        </p:attrNameLst>
                                      </p:cBhvr>
                                      <p:tavLst>
                                        <p:tav tm="0">
                                          <p:val>
                                            <p:strVal val="#ppt_y"/>
                                          </p:val>
                                        </p:tav>
                                        <p:tav tm="100000">
                                          <p:val>
                                            <p:strVal val="#ppt_y"/>
                                          </p:val>
                                        </p:tav>
                                      </p:tavLst>
                                    </p:anim>
                                  </p:childTnLst>
                                </p:cTn>
                              </p:par>
                              <p:par>
                                <p:cTn id="33" presetID="7"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7" presetClass="entr" presetSubtype="8" fill="hold" nodeType="withEffect">
                                  <p:stCondLst>
                                    <p:cond delay="0"/>
                                  </p:stCondLst>
                                  <p:childTnLst>
                                    <p:set>
                                      <p:cBhvr>
                                        <p:cTn id="38" dur="1" fill="hold">
                                          <p:stCondLst>
                                            <p:cond delay="0"/>
                                          </p:stCondLst>
                                        </p:cTn>
                                        <p:tgtEl>
                                          <p:spTgt spid="44036"/>
                                        </p:tgtEl>
                                        <p:attrNameLst>
                                          <p:attrName>style.visibility</p:attrName>
                                        </p:attrNameLst>
                                      </p:cBhvr>
                                      <p:to>
                                        <p:strVal val="visible"/>
                                      </p:to>
                                    </p:set>
                                    <p:anim calcmode="lin" valueType="num">
                                      <p:cBhvr additive="base">
                                        <p:cTn id="39" dur="500" fill="hold"/>
                                        <p:tgtEl>
                                          <p:spTgt spid="44036"/>
                                        </p:tgtEl>
                                        <p:attrNameLst>
                                          <p:attrName>ppt_x</p:attrName>
                                        </p:attrNameLst>
                                      </p:cBhvr>
                                      <p:tavLst>
                                        <p:tav tm="0">
                                          <p:val>
                                            <p:strVal val="0-#ppt_w/2"/>
                                          </p:val>
                                        </p:tav>
                                        <p:tav tm="100000">
                                          <p:val>
                                            <p:strVal val="#ppt_x"/>
                                          </p:val>
                                        </p:tav>
                                      </p:tavLst>
                                    </p:anim>
                                    <p:anim calcmode="lin" valueType="num">
                                      <p:cBhvr additive="base">
                                        <p:cTn id="40" dur="500" fill="hold"/>
                                        <p:tgtEl>
                                          <p:spTgt spid="44036"/>
                                        </p:tgtEl>
                                        <p:attrNameLst>
                                          <p:attrName>ppt_y</p:attrName>
                                        </p:attrNameLst>
                                      </p:cBhvr>
                                      <p:tavLst>
                                        <p:tav tm="0">
                                          <p:val>
                                            <p:strVal val="#ppt_y"/>
                                          </p:val>
                                        </p:tav>
                                        <p:tav tm="100000">
                                          <p:val>
                                            <p:strVal val="#ppt_y"/>
                                          </p:val>
                                        </p:tav>
                                      </p:tavLst>
                                    </p:anim>
                                  </p:childTnLst>
                                </p:cTn>
                              </p:par>
                              <p:par>
                                <p:cTn id="41" presetID="7" presetClass="entr" presetSubtype="8"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par>
                                <p:cTn id="45" presetID="7"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7" presetClass="entr" presetSubtype="8"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par>
                                <p:cTn id="53" presetID="7" presetClass="entr" presetSubtype="8"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7" presetClass="entr" presetSubtype="8"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mph" presetSubtype="0" nodeType="clickEffect">
                                  <p:stCondLst>
                                    <p:cond delay="0"/>
                                  </p:stCondLst>
                                  <p:childTnLst>
                                    <p:set>
                                      <p:cBhvr rctx="PPT">
                                        <p:cTn id="64" dur="indefinite"/>
                                        <p:tgtEl>
                                          <p:spTgt spid="6"/>
                                        </p:tgtEl>
                                        <p:attrNameLst>
                                          <p:attrName>style.opacity</p:attrName>
                                        </p:attrNameLst>
                                      </p:cBhvr>
                                      <p:to>
                                        <p:strVal val="1"/>
                                      </p:to>
                                    </p:set>
                                    <p:animEffect filter="image" prLst="opacity: 1">
                                      <p:cBhvr rctx="IE">
                                        <p:cTn id="65" dur="indefinite"/>
                                        <p:tgtEl>
                                          <p:spTgt spid="6"/>
                                        </p:tgtEl>
                                      </p:cBhvr>
                                    </p:animEffect>
                                  </p:childTnLst>
                                </p:cTn>
                              </p:par>
                              <p:par>
                                <p:cTn id="66" presetID="9" presetClass="emph" presetSubtype="0" nodeType="withEffect">
                                  <p:stCondLst>
                                    <p:cond delay="0"/>
                                  </p:stCondLst>
                                  <p:childTnLst>
                                    <p:set>
                                      <p:cBhvr rctx="PPT">
                                        <p:cTn id="67" dur="indefinite"/>
                                        <p:tgtEl>
                                          <p:spTgt spid="44034"/>
                                        </p:tgtEl>
                                        <p:attrNameLst>
                                          <p:attrName>style.opacity</p:attrName>
                                        </p:attrNameLst>
                                      </p:cBhvr>
                                      <p:to>
                                        <p:strVal val="1"/>
                                      </p:to>
                                    </p:set>
                                    <p:animEffect filter="image" prLst="opacity: 1">
                                      <p:cBhvr rctx="IE">
                                        <p:cTn id="68" dur="indefinite"/>
                                        <p:tgtEl>
                                          <p:spTgt spid="44034"/>
                                        </p:tgtEl>
                                      </p:cBhvr>
                                    </p:animEffect>
                                  </p:childTnLst>
                                </p:cTn>
                              </p:par>
                              <p:par>
                                <p:cTn id="69" presetID="9" presetClass="emph" presetSubtype="0" nodeType="withEffect">
                                  <p:stCondLst>
                                    <p:cond delay="0"/>
                                  </p:stCondLst>
                                  <p:childTnLst>
                                    <p:set>
                                      <p:cBhvr rctx="PPT">
                                        <p:cTn id="70" dur="indefinite"/>
                                        <p:tgtEl>
                                          <p:spTgt spid="5"/>
                                        </p:tgtEl>
                                        <p:attrNameLst>
                                          <p:attrName>style.opacity</p:attrName>
                                        </p:attrNameLst>
                                      </p:cBhvr>
                                      <p:to>
                                        <p:strVal val="1"/>
                                      </p:to>
                                    </p:set>
                                    <p:animEffect filter="image" prLst="opacity: 1">
                                      <p:cBhvr rctx="IE">
                                        <p:cTn id="71" dur="indefinite"/>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22" presetClass="entr" presetSubtype="1"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up)">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nodeType="clickEffect">
                                  <p:stCondLst>
                                    <p:cond delay="0"/>
                                  </p:stCondLst>
                                  <p:childTnLst>
                                    <p:set>
                                      <p:cBhvr rctx="PPT">
                                        <p:cTn id="81" dur="indefinite"/>
                                        <p:tgtEl>
                                          <p:spTgt spid="7"/>
                                        </p:tgtEl>
                                        <p:attrNameLst>
                                          <p:attrName>style.opacity</p:attrName>
                                        </p:attrNameLst>
                                      </p:cBhvr>
                                      <p:to>
                                        <p:strVal val="1"/>
                                      </p:to>
                                    </p:set>
                                    <p:animEffect filter="image" prLst="opacity: 1">
                                      <p:cBhvr rctx="IE">
                                        <p:cTn id="82" dur="indefinite"/>
                                        <p:tgtEl>
                                          <p:spTgt spid="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par>
                                <p:cTn id="86" presetID="22" presetClass="entr" presetSubtype="1"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up)">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mph" presetSubtype="0" nodeType="clickEffect">
                                  <p:stCondLst>
                                    <p:cond delay="0"/>
                                  </p:stCondLst>
                                  <p:childTnLst>
                                    <p:set>
                                      <p:cBhvr rctx="PPT">
                                        <p:cTn id="92" dur="indefinite"/>
                                        <p:tgtEl>
                                          <p:spTgt spid="8"/>
                                        </p:tgtEl>
                                        <p:attrNameLst>
                                          <p:attrName>style.opacity</p:attrName>
                                        </p:attrNameLst>
                                      </p:cBhvr>
                                      <p:to>
                                        <p:strVal val="1"/>
                                      </p:to>
                                    </p:set>
                                    <p:animEffect filter="image" prLst="opacity: 1">
                                      <p:cBhvr rctx="IE">
                                        <p:cTn id="93" dur="indefinite"/>
                                        <p:tgtEl>
                                          <p:spTgt spid="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par>
                                <p:cTn id="97" presetID="22" presetClass="entr" presetSubtype="1"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up)">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mph" presetSubtype="0" nodeType="clickEffect">
                                  <p:stCondLst>
                                    <p:cond delay="0"/>
                                  </p:stCondLst>
                                  <p:childTnLst>
                                    <p:set>
                                      <p:cBhvr rctx="PPT">
                                        <p:cTn id="103" dur="indefinite"/>
                                        <p:tgtEl>
                                          <p:spTgt spid="9"/>
                                        </p:tgtEl>
                                        <p:attrNameLst>
                                          <p:attrName>style.opacity</p:attrName>
                                        </p:attrNameLst>
                                      </p:cBhvr>
                                      <p:to>
                                        <p:strVal val="1"/>
                                      </p:to>
                                    </p:set>
                                    <p:animEffect filter="image" prLst="opacity: 1">
                                      <p:cBhvr rctx="IE">
                                        <p:cTn id="104" dur="indefinite"/>
                                        <p:tgtEl>
                                          <p:spTgt spid="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22" presetClass="entr" presetSubtype="1" fill="hold"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up)">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mph" presetSubtype="0" nodeType="clickEffect">
                                  <p:stCondLst>
                                    <p:cond delay="0"/>
                                  </p:stCondLst>
                                  <p:childTnLst>
                                    <p:set>
                                      <p:cBhvr rctx="PPT">
                                        <p:cTn id="114" dur="indefinite"/>
                                        <p:tgtEl>
                                          <p:spTgt spid="11"/>
                                        </p:tgtEl>
                                        <p:attrNameLst>
                                          <p:attrName>style.opacity</p:attrName>
                                        </p:attrNameLst>
                                      </p:cBhvr>
                                      <p:to>
                                        <p:strVal val="1"/>
                                      </p:to>
                                    </p:set>
                                    <p:animEffect filter="image" prLst="opacity: 1">
                                      <p:cBhvr rctx="IE">
                                        <p:cTn id="115" dur="indefinite"/>
                                        <p:tgtEl>
                                          <p:spTgt spid="1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500"/>
                                        <p:tgtEl>
                                          <p:spTgt spid="18"/>
                                        </p:tgtEl>
                                      </p:cBhvr>
                                    </p:animEffect>
                                  </p:childTnLst>
                                </p:cTn>
                              </p:par>
                              <p:par>
                                <p:cTn id="119" presetID="22" presetClass="entr" presetSubtype="1"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up)">
                                      <p:cBhvr>
                                        <p:cTn id="121" dur="500"/>
                                        <p:tgtEl>
                                          <p:spTgt spid="41"/>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mph" presetSubtype="0" nodeType="clickEffect">
                                  <p:stCondLst>
                                    <p:cond delay="0"/>
                                  </p:stCondLst>
                                  <p:childTnLst>
                                    <p:set>
                                      <p:cBhvr rctx="PPT">
                                        <p:cTn id="125" dur="indefinite"/>
                                        <p:tgtEl>
                                          <p:spTgt spid="44036"/>
                                        </p:tgtEl>
                                        <p:attrNameLst>
                                          <p:attrName>style.opacity</p:attrName>
                                        </p:attrNameLst>
                                      </p:cBhvr>
                                      <p:to>
                                        <p:strVal val="1"/>
                                      </p:to>
                                    </p:set>
                                    <p:animEffect filter="image" prLst="opacity: 1">
                                      <p:cBhvr rctx="IE">
                                        <p:cTn id="126" dur="indefinite"/>
                                        <p:tgtEl>
                                          <p:spTgt spid="4403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fade">
                                      <p:cBhvr>
                                        <p:cTn id="129" dur="500"/>
                                        <p:tgtEl>
                                          <p:spTgt spid="19"/>
                                        </p:tgtEl>
                                      </p:cBhvr>
                                    </p:animEffect>
                                  </p:childTnLst>
                                </p:cTn>
                              </p:par>
                              <p:par>
                                <p:cTn id="130" presetID="22" presetClass="entr" presetSubtype="1"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up)">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4"/>
                                        </p:tgtEl>
                                      </p:cBhvr>
                                    </p:animEffect>
                                    <p:set>
                                      <p:cBhvr>
                                        <p:cTn id="137" dur="1" fill="hold">
                                          <p:stCondLst>
                                            <p:cond delay="499"/>
                                          </p:stCondLst>
                                        </p:cTn>
                                        <p:tgtEl>
                                          <p:spTgt spid="14"/>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5"/>
                                        </p:tgtEl>
                                      </p:cBhvr>
                                    </p:animEffect>
                                    <p:set>
                                      <p:cBhvr>
                                        <p:cTn id="140" dur="1" fill="hold">
                                          <p:stCondLst>
                                            <p:cond delay="499"/>
                                          </p:stCondLst>
                                        </p:cTn>
                                        <p:tgtEl>
                                          <p:spTgt spid="15"/>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6"/>
                                        </p:tgtEl>
                                      </p:cBhvr>
                                    </p:animEffect>
                                    <p:set>
                                      <p:cBhvr>
                                        <p:cTn id="143" dur="1" fill="hold">
                                          <p:stCondLst>
                                            <p:cond delay="499"/>
                                          </p:stCondLst>
                                        </p:cTn>
                                        <p:tgtEl>
                                          <p:spTgt spid="16"/>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7"/>
                                        </p:tgtEl>
                                      </p:cBhvr>
                                    </p:animEffect>
                                    <p:set>
                                      <p:cBhvr>
                                        <p:cTn id="146" dur="1" fill="hold">
                                          <p:stCondLst>
                                            <p:cond delay="499"/>
                                          </p:stCondLst>
                                        </p:cTn>
                                        <p:tgtEl>
                                          <p:spTgt spid="17"/>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8"/>
                                        </p:tgtEl>
                                      </p:cBhvr>
                                    </p:animEffect>
                                    <p:set>
                                      <p:cBhvr>
                                        <p:cTn id="149" dur="1" fill="hold">
                                          <p:stCondLst>
                                            <p:cond delay="499"/>
                                          </p:stCondLst>
                                        </p:cTn>
                                        <p:tgtEl>
                                          <p:spTgt spid="18"/>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9"/>
                                        </p:tgtEl>
                                      </p:cBhvr>
                                    </p:animEffect>
                                    <p:set>
                                      <p:cBhvr>
                                        <p:cTn id="152" dur="1" fill="hold">
                                          <p:stCondLst>
                                            <p:cond delay="499"/>
                                          </p:stCondLst>
                                        </p:cTn>
                                        <p:tgtEl>
                                          <p:spTgt spid="19"/>
                                        </p:tgtEl>
                                        <p:attrNameLst>
                                          <p:attrName>style.visibility</p:attrName>
                                        </p:attrNameLst>
                                      </p:cBhvr>
                                      <p:to>
                                        <p:strVal val="hidden"/>
                                      </p:to>
                                    </p:set>
                                  </p:childTnLst>
                                </p:cTn>
                              </p:par>
                              <p:par>
                                <p:cTn id="153" presetID="0" presetClass="path" presetSubtype="0" accel="50000" decel="50000" fill="hold" nodeType="withEffect">
                                  <p:stCondLst>
                                    <p:cond delay="0"/>
                                  </p:stCondLst>
                                  <p:childTnLst>
                                    <p:animMotion origin="layout" path="M -3.61111E-6 4.44444E-6 L -0.56684 4.44444E-6 " pathEditMode="relative" rAng="0" ptsTypes="AA">
                                      <p:cBhvr>
                                        <p:cTn id="154" dur="500" fill="hold"/>
                                        <p:tgtEl>
                                          <p:spTgt spid="44036"/>
                                        </p:tgtEl>
                                        <p:attrNameLst>
                                          <p:attrName>ppt_x</p:attrName>
                                          <p:attrName>ppt_y</p:attrName>
                                        </p:attrNameLst>
                                      </p:cBhvr>
                                      <p:rCtr x="-284" y="0"/>
                                    </p:animMotion>
                                  </p:childTnLst>
                                </p:cTn>
                              </p:par>
                              <p:par>
                                <p:cTn id="155" presetID="0" presetClass="path" presetSubtype="0" accel="50000" decel="50000" fill="hold" nodeType="withEffect">
                                  <p:stCondLst>
                                    <p:cond delay="0"/>
                                  </p:stCondLst>
                                  <p:childTnLst>
                                    <p:animMotion origin="layout" path="M 2.77778E-6 -6.2963E-6 L -0.17327 -6.2963E-6 " pathEditMode="relative" ptsTypes="AA">
                                      <p:cBhvr>
                                        <p:cTn id="156" dur="500" fill="hold"/>
                                        <p:tgtEl>
                                          <p:spTgt spid="11"/>
                                        </p:tgtEl>
                                        <p:attrNameLst>
                                          <p:attrName>ppt_x</p:attrName>
                                          <p:attrName>ppt_y</p:attrName>
                                        </p:attrNameLst>
                                      </p:cBhvr>
                                    </p:animMotion>
                                  </p:childTnLst>
                                </p:cTn>
                              </p:par>
                              <p:par>
                                <p:cTn id="157" presetID="0" presetClass="path" presetSubtype="0" accel="50000" decel="50000" fill="hold" nodeType="withEffect">
                                  <p:stCondLst>
                                    <p:cond delay="0"/>
                                  </p:stCondLst>
                                  <p:childTnLst>
                                    <p:animMotion origin="layout" path="M 9.44444E-6 2.59259E-6 L 0.16546 2.59259E-6 " pathEditMode="relative" ptsTypes="AA">
                                      <p:cBhvr>
                                        <p:cTn id="158" dur="500" fill="hold"/>
                                        <p:tgtEl>
                                          <p:spTgt spid="9"/>
                                        </p:tgtEl>
                                        <p:attrNameLst>
                                          <p:attrName>ppt_x</p:attrName>
                                          <p:attrName>ppt_y</p:attrName>
                                        </p:attrNameLst>
                                      </p:cBhvr>
                                    </p:animMotion>
                                  </p:childTnLst>
                                </p:cTn>
                              </p:par>
                              <p:par>
                                <p:cTn id="159" presetID="0" presetClass="path" presetSubtype="0" accel="50000" decel="50000" fill="hold" nodeType="withEffect">
                                  <p:stCondLst>
                                    <p:cond delay="0"/>
                                  </p:stCondLst>
                                  <p:childTnLst>
                                    <p:animMotion origin="layout" path="M 3.05556E-6 -4.07407E-6 L 0.47257 -4.07407E-6 " pathEditMode="relative" ptsTypes="AA">
                                      <p:cBhvr>
                                        <p:cTn id="160" dur="500" fill="hold"/>
                                        <p:tgtEl>
                                          <p:spTgt spid="6"/>
                                        </p:tgtEl>
                                        <p:attrNameLst>
                                          <p:attrName>ppt_x</p:attrName>
                                          <p:attrName>ppt_y</p:attrName>
                                        </p:attrNameLst>
                                      </p:cBhvr>
                                    </p:animMotion>
                                  </p:childTnLst>
                                </p:cTn>
                              </p:par>
                              <p:par>
                                <p:cTn id="161" presetID="0" presetClass="path" presetSubtype="0" accel="50000" decel="50000" fill="hold" nodeType="withEffect">
                                  <p:stCondLst>
                                    <p:cond delay="0"/>
                                  </p:stCondLst>
                                  <p:childTnLst>
                                    <p:animMotion origin="layout" path="M 0.00399 1.85185E-6 L 0.29931 0.00532 " pathEditMode="relative" rAng="0" ptsTypes="AA">
                                      <p:cBhvr>
                                        <p:cTn id="162" dur="500" fill="hold"/>
                                        <p:tgtEl>
                                          <p:spTgt spid="5"/>
                                        </p:tgtEl>
                                        <p:attrNameLst>
                                          <p:attrName>ppt_x</p:attrName>
                                          <p:attrName>ppt_y</p:attrName>
                                        </p:attrNameLst>
                                      </p:cBhvr>
                                      <p:rCtr x="148" y="3"/>
                                    </p:animMotion>
                                  </p:childTnLst>
                                </p:cTn>
                              </p:par>
                              <p:par>
                                <p:cTn id="163" presetID="0" presetClass="path" presetSubtype="0" accel="50000" decel="50000" fill="hold" nodeType="withEffect">
                                  <p:stCondLst>
                                    <p:cond delay="0"/>
                                  </p:stCondLst>
                                  <p:childTnLst>
                                    <p:animMotion origin="layout" path="M 6.94444E-6 2.59259E-6 L 0.07084 2.59259E-6 " pathEditMode="relative" ptsTypes="AA">
                                      <p:cBhvr>
                                        <p:cTn id="164" dur="500" fill="hold"/>
                                        <p:tgtEl>
                                          <p:spTgt spid="44034"/>
                                        </p:tgtEl>
                                        <p:attrNameLst>
                                          <p:attrName>ppt_x</p:attrName>
                                          <p:attrName>ppt_y</p:attrName>
                                        </p:attrNameLst>
                                      </p:cBhvr>
                                    </p:animMotion>
                                  </p:childTnLst>
                                </p:cTn>
                              </p:par>
                              <p:par>
                                <p:cTn id="165" presetID="10" presetClass="entr" presetSubtype="0" fill="hold" grpId="0" nodeType="withEffect">
                                  <p:stCondLst>
                                    <p:cond delay="0"/>
                                  </p:stCondLst>
                                  <p:childTnLst>
                                    <p:set>
                                      <p:cBhvr>
                                        <p:cTn id="166" dur="1" fill="hold">
                                          <p:stCondLst>
                                            <p:cond delay="0"/>
                                          </p:stCondLst>
                                        </p:cTn>
                                        <p:tgtEl>
                                          <p:spTgt spid="20"/>
                                        </p:tgtEl>
                                        <p:attrNameLst>
                                          <p:attrName>style.visibility</p:attrName>
                                        </p:attrNameLst>
                                      </p:cBhvr>
                                      <p:to>
                                        <p:strVal val="visible"/>
                                      </p:to>
                                    </p:set>
                                    <p:animEffect transition="in" filter="fade">
                                      <p:cBhvr>
                                        <p:cTn id="167" dur="500"/>
                                        <p:tgtEl>
                                          <p:spTgt spid="2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fade">
                                      <p:cBhvr>
                                        <p:cTn id="170" dur="500"/>
                                        <p:tgtEl>
                                          <p:spTgt spid="2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fade">
                                      <p:cBhvr>
                                        <p:cTn id="173" dur="500"/>
                                        <p:tgtEl>
                                          <p:spTgt spid="2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3"/>
                                        </p:tgtEl>
                                        <p:attrNameLst>
                                          <p:attrName>style.visibility</p:attrName>
                                        </p:attrNameLst>
                                      </p:cBhvr>
                                      <p:to>
                                        <p:strVal val="visible"/>
                                      </p:to>
                                    </p:set>
                                    <p:animEffect transition="in" filter="fade">
                                      <p:cBhvr>
                                        <p:cTn id="176" dur="500"/>
                                        <p:tgtEl>
                                          <p:spTgt spid="2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5"/>
                                        </p:tgtEl>
                                        <p:attrNameLst>
                                          <p:attrName>style.visibility</p:attrName>
                                        </p:attrNameLst>
                                      </p:cBhvr>
                                      <p:to>
                                        <p:strVal val="visible"/>
                                      </p:to>
                                    </p:set>
                                    <p:animEffect transition="in" filter="fade">
                                      <p:cBhvr>
                                        <p:cTn id="179" dur="500"/>
                                        <p:tgtEl>
                                          <p:spTgt spid="2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4"/>
                                        </p:tgtEl>
                                        <p:attrNameLst>
                                          <p:attrName>style.visibility</p:attrName>
                                        </p:attrNameLst>
                                      </p:cBhvr>
                                      <p:to>
                                        <p:strVal val="visible"/>
                                      </p:to>
                                    </p:set>
                                    <p:animEffect transition="in" filter="fade">
                                      <p:cBhvr>
                                        <p:cTn id="182" dur="500"/>
                                        <p:tgtEl>
                                          <p:spTgt spid="2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fade">
                                      <p:cBhvr>
                                        <p:cTn id="185" dur="500"/>
                                        <p:tgtEl>
                                          <p:spTgt spid="26"/>
                                        </p:tgtEl>
                                      </p:cBhvr>
                                    </p:animEffect>
                                  </p:childTnLst>
                                </p:cTn>
                              </p:par>
                              <p:par>
                                <p:cTn id="186" presetID="10" presetClass="exit" presetSubtype="0" fill="hold" nodeType="withEffect">
                                  <p:stCondLst>
                                    <p:cond delay="0"/>
                                  </p:stCondLst>
                                  <p:childTnLst>
                                    <p:animEffect transition="out" filter="fade">
                                      <p:cBhvr>
                                        <p:cTn id="187" dur="500"/>
                                        <p:tgtEl>
                                          <p:spTgt spid="8"/>
                                        </p:tgtEl>
                                      </p:cBhvr>
                                    </p:animEffect>
                                    <p:set>
                                      <p:cBhvr>
                                        <p:cTn id="188" dur="1" fill="hold">
                                          <p:stCondLst>
                                            <p:cond delay="499"/>
                                          </p:stCondLst>
                                        </p:cTn>
                                        <p:tgtEl>
                                          <p:spTgt spid="8"/>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31"/>
                                        </p:tgtEl>
                                        <p:attrNameLst>
                                          <p:attrName>style.visibility</p:attrName>
                                        </p:attrNameLst>
                                      </p:cBhvr>
                                      <p:to>
                                        <p:strVal val="visible"/>
                                      </p:to>
                                    </p:set>
                                    <p:animEffect transition="in" filter="fade">
                                      <p:cBhvr>
                                        <p:cTn id="191" dur="500"/>
                                        <p:tgtEl>
                                          <p:spTgt spid="31"/>
                                        </p:tgtEl>
                                      </p:cBhvr>
                                    </p:animEffect>
                                  </p:childTnLst>
                                </p:cTn>
                              </p:par>
                              <p:par>
                                <p:cTn id="192" presetID="10" presetClass="exit" presetSubtype="0" fill="hold" nodeType="withEffect">
                                  <p:stCondLst>
                                    <p:cond delay="0"/>
                                  </p:stCondLst>
                                  <p:childTnLst>
                                    <p:animEffect transition="out" filter="fade">
                                      <p:cBhvr>
                                        <p:cTn id="193" dur="500"/>
                                        <p:tgtEl>
                                          <p:spTgt spid="33"/>
                                        </p:tgtEl>
                                      </p:cBhvr>
                                    </p:animEffect>
                                    <p:set>
                                      <p:cBhvr>
                                        <p:cTn id="194" dur="1" fill="hold">
                                          <p:stCondLst>
                                            <p:cond delay="499"/>
                                          </p:stCondLst>
                                        </p:cTn>
                                        <p:tgtEl>
                                          <p:spTgt spid="33"/>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35"/>
                                        </p:tgtEl>
                                      </p:cBhvr>
                                    </p:animEffect>
                                    <p:set>
                                      <p:cBhvr>
                                        <p:cTn id="197" dur="1" fill="hold">
                                          <p:stCondLst>
                                            <p:cond delay="499"/>
                                          </p:stCondLst>
                                        </p:cTn>
                                        <p:tgtEl>
                                          <p:spTgt spid="35"/>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37"/>
                                        </p:tgtEl>
                                      </p:cBhvr>
                                    </p:animEffect>
                                    <p:set>
                                      <p:cBhvr>
                                        <p:cTn id="200" dur="1" fill="hold">
                                          <p:stCondLst>
                                            <p:cond delay="499"/>
                                          </p:stCondLst>
                                        </p:cTn>
                                        <p:tgtEl>
                                          <p:spTgt spid="37"/>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500"/>
                                        <p:tgtEl>
                                          <p:spTgt spid="39"/>
                                        </p:tgtEl>
                                      </p:cBhvr>
                                    </p:animEffect>
                                    <p:set>
                                      <p:cBhvr>
                                        <p:cTn id="203" dur="1" fill="hold">
                                          <p:stCondLst>
                                            <p:cond delay="499"/>
                                          </p:stCondLst>
                                        </p:cTn>
                                        <p:tgtEl>
                                          <p:spTgt spid="39"/>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41"/>
                                        </p:tgtEl>
                                      </p:cBhvr>
                                    </p:animEffect>
                                    <p:set>
                                      <p:cBhvr>
                                        <p:cTn id="206" dur="1" fill="hold">
                                          <p:stCondLst>
                                            <p:cond delay="499"/>
                                          </p:stCondLst>
                                        </p:cTn>
                                        <p:tgtEl>
                                          <p:spTgt spid="41"/>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44"/>
                                        </p:tgtEl>
                                      </p:cBhvr>
                                    </p:animEffect>
                                    <p:set>
                                      <p:cBhvr>
                                        <p:cTn id="209" dur="1" fill="hold">
                                          <p:stCondLst>
                                            <p:cond delay="499"/>
                                          </p:stCondLst>
                                        </p:cTn>
                                        <p:tgtEl>
                                          <p:spTgt spid="44"/>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7" presetClass="exit" presetSubtype="2" fill="hold" nodeType="clickEffect">
                                  <p:stCondLst>
                                    <p:cond delay="0"/>
                                  </p:stCondLst>
                                  <p:childTnLst>
                                    <p:anim calcmode="lin" valueType="num">
                                      <p:cBhvr additive="base">
                                        <p:cTn id="213" dur="500"/>
                                        <p:tgtEl>
                                          <p:spTgt spid="44034"/>
                                        </p:tgtEl>
                                        <p:attrNameLst>
                                          <p:attrName>ppt_x</p:attrName>
                                        </p:attrNameLst>
                                      </p:cBhvr>
                                      <p:tavLst>
                                        <p:tav tm="0">
                                          <p:val>
                                            <p:strVal val="ppt_x"/>
                                          </p:val>
                                        </p:tav>
                                        <p:tav tm="100000">
                                          <p:val>
                                            <p:strVal val="1+ppt_w/2"/>
                                          </p:val>
                                        </p:tav>
                                      </p:tavLst>
                                    </p:anim>
                                    <p:anim calcmode="lin" valueType="num">
                                      <p:cBhvr additive="base">
                                        <p:cTn id="214" dur="500"/>
                                        <p:tgtEl>
                                          <p:spTgt spid="44034"/>
                                        </p:tgtEl>
                                        <p:attrNameLst>
                                          <p:attrName>ppt_y</p:attrName>
                                        </p:attrNameLst>
                                      </p:cBhvr>
                                      <p:tavLst>
                                        <p:tav tm="0">
                                          <p:val>
                                            <p:strVal val="ppt_y"/>
                                          </p:val>
                                        </p:tav>
                                        <p:tav tm="100000">
                                          <p:val>
                                            <p:strVal val="ppt_y"/>
                                          </p:val>
                                        </p:tav>
                                      </p:tavLst>
                                    </p:anim>
                                    <p:set>
                                      <p:cBhvr>
                                        <p:cTn id="215" dur="1" fill="hold">
                                          <p:stCondLst>
                                            <p:cond delay="499"/>
                                          </p:stCondLst>
                                        </p:cTn>
                                        <p:tgtEl>
                                          <p:spTgt spid="44034"/>
                                        </p:tgtEl>
                                        <p:attrNameLst>
                                          <p:attrName>style.visibility</p:attrName>
                                        </p:attrNameLst>
                                      </p:cBhvr>
                                      <p:to>
                                        <p:strVal val="hidden"/>
                                      </p:to>
                                    </p:set>
                                  </p:childTnLst>
                                </p:cTn>
                              </p:par>
                              <p:par>
                                <p:cTn id="216" presetID="7" presetClass="exit" presetSubtype="2" fill="hold" nodeType="withEffect">
                                  <p:stCondLst>
                                    <p:cond delay="0"/>
                                  </p:stCondLst>
                                  <p:childTnLst>
                                    <p:anim calcmode="lin" valueType="num">
                                      <p:cBhvr additive="base">
                                        <p:cTn id="217" dur="500"/>
                                        <p:tgtEl>
                                          <p:spTgt spid="5"/>
                                        </p:tgtEl>
                                        <p:attrNameLst>
                                          <p:attrName>ppt_x</p:attrName>
                                        </p:attrNameLst>
                                      </p:cBhvr>
                                      <p:tavLst>
                                        <p:tav tm="0">
                                          <p:val>
                                            <p:strVal val="ppt_x"/>
                                          </p:val>
                                        </p:tav>
                                        <p:tav tm="100000">
                                          <p:val>
                                            <p:strVal val="1+ppt_w/2"/>
                                          </p:val>
                                        </p:tav>
                                      </p:tavLst>
                                    </p:anim>
                                    <p:anim calcmode="lin" valueType="num">
                                      <p:cBhvr additive="base">
                                        <p:cTn id="218" dur="500"/>
                                        <p:tgtEl>
                                          <p:spTgt spid="5"/>
                                        </p:tgtEl>
                                        <p:attrNameLst>
                                          <p:attrName>ppt_y</p:attrName>
                                        </p:attrNameLst>
                                      </p:cBhvr>
                                      <p:tavLst>
                                        <p:tav tm="0">
                                          <p:val>
                                            <p:strVal val="ppt_y"/>
                                          </p:val>
                                        </p:tav>
                                        <p:tav tm="100000">
                                          <p:val>
                                            <p:strVal val="ppt_y"/>
                                          </p:val>
                                        </p:tav>
                                      </p:tavLst>
                                    </p:anim>
                                    <p:set>
                                      <p:cBhvr>
                                        <p:cTn id="219" dur="1" fill="hold">
                                          <p:stCondLst>
                                            <p:cond delay="499"/>
                                          </p:stCondLst>
                                        </p:cTn>
                                        <p:tgtEl>
                                          <p:spTgt spid="5"/>
                                        </p:tgtEl>
                                        <p:attrNameLst>
                                          <p:attrName>style.visibility</p:attrName>
                                        </p:attrNameLst>
                                      </p:cBhvr>
                                      <p:to>
                                        <p:strVal val="hidden"/>
                                      </p:to>
                                    </p:set>
                                  </p:childTnLst>
                                </p:cTn>
                              </p:par>
                              <p:par>
                                <p:cTn id="220" presetID="7" presetClass="exit" presetSubtype="2" fill="hold" nodeType="withEffect">
                                  <p:stCondLst>
                                    <p:cond delay="0"/>
                                  </p:stCondLst>
                                  <p:childTnLst>
                                    <p:anim calcmode="lin" valueType="num">
                                      <p:cBhvr additive="base">
                                        <p:cTn id="221" dur="500"/>
                                        <p:tgtEl>
                                          <p:spTgt spid="6"/>
                                        </p:tgtEl>
                                        <p:attrNameLst>
                                          <p:attrName>ppt_x</p:attrName>
                                        </p:attrNameLst>
                                      </p:cBhvr>
                                      <p:tavLst>
                                        <p:tav tm="0">
                                          <p:val>
                                            <p:strVal val="ppt_x"/>
                                          </p:val>
                                        </p:tav>
                                        <p:tav tm="100000">
                                          <p:val>
                                            <p:strVal val="1+ppt_w/2"/>
                                          </p:val>
                                        </p:tav>
                                      </p:tavLst>
                                    </p:anim>
                                    <p:anim calcmode="lin" valueType="num">
                                      <p:cBhvr additive="base">
                                        <p:cTn id="222" dur="500"/>
                                        <p:tgtEl>
                                          <p:spTgt spid="6"/>
                                        </p:tgtEl>
                                        <p:attrNameLst>
                                          <p:attrName>ppt_y</p:attrName>
                                        </p:attrNameLst>
                                      </p:cBhvr>
                                      <p:tavLst>
                                        <p:tav tm="0">
                                          <p:val>
                                            <p:strVal val="ppt_y"/>
                                          </p:val>
                                        </p:tav>
                                        <p:tav tm="100000">
                                          <p:val>
                                            <p:strVal val="ppt_y"/>
                                          </p:val>
                                        </p:tav>
                                      </p:tavLst>
                                    </p:anim>
                                    <p:set>
                                      <p:cBhvr>
                                        <p:cTn id="223" dur="1" fill="hold">
                                          <p:stCondLst>
                                            <p:cond delay="499"/>
                                          </p:stCondLst>
                                        </p:cTn>
                                        <p:tgtEl>
                                          <p:spTgt spid="6"/>
                                        </p:tgtEl>
                                        <p:attrNameLst>
                                          <p:attrName>style.visibility</p:attrName>
                                        </p:attrNameLst>
                                      </p:cBhvr>
                                      <p:to>
                                        <p:strVal val="hidden"/>
                                      </p:to>
                                    </p:set>
                                  </p:childTnLst>
                                </p:cTn>
                              </p:par>
                              <p:par>
                                <p:cTn id="224" presetID="7" presetClass="exit" presetSubtype="2" fill="hold" nodeType="withEffect">
                                  <p:stCondLst>
                                    <p:cond delay="0"/>
                                  </p:stCondLst>
                                  <p:childTnLst>
                                    <p:anim calcmode="lin" valueType="num">
                                      <p:cBhvr additive="base">
                                        <p:cTn id="225" dur="500"/>
                                        <p:tgtEl>
                                          <p:spTgt spid="7"/>
                                        </p:tgtEl>
                                        <p:attrNameLst>
                                          <p:attrName>ppt_x</p:attrName>
                                        </p:attrNameLst>
                                      </p:cBhvr>
                                      <p:tavLst>
                                        <p:tav tm="0">
                                          <p:val>
                                            <p:strVal val="ppt_x"/>
                                          </p:val>
                                        </p:tav>
                                        <p:tav tm="100000">
                                          <p:val>
                                            <p:strVal val="1+ppt_w/2"/>
                                          </p:val>
                                        </p:tav>
                                      </p:tavLst>
                                    </p:anim>
                                    <p:anim calcmode="lin" valueType="num">
                                      <p:cBhvr additive="base">
                                        <p:cTn id="226" dur="500"/>
                                        <p:tgtEl>
                                          <p:spTgt spid="7"/>
                                        </p:tgtEl>
                                        <p:attrNameLst>
                                          <p:attrName>ppt_y</p:attrName>
                                        </p:attrNameLst>
                                      </p:cBhvr>
                                      <p:tavLst>
                                        <p:tav tm="0">
                                          <p:val>
                                            <p:strVal val="ppt_y"/>
                                          </p:val>
                                        </p:tav>
                                        <p:tav tm="100000">
                                          <p:val>
                                            <p:strVal val="ppt_y"/>
                                          </p:val>
                                        </p:tav>
                                      </p:tavLst>
                                    </p:anim>
                                    <p:set>
                                      <p:cBhvr>
                                        <p:cTn id="227" dur="1" fill="hold">
                                          <p:stCondLst>
                                            <p:cond delay="499"/>
                                          </p:stCondLst>
                                        </p:cTn>
                                        <p:tgtEl>
                                          <p:spTgt spid="7"/>
                                        </p:tgtEl>
                                        <p:attrNameLst>
                                          <p:attrName>style.visibility</p:attrName>
                                        </p:attrNameLst>
                                      </p:cBhvr>
                                      <p:to>
                                        <p:strVal val="hidden"/>
                                      </p:to>
                                    </p:set>
                                  </p:childTnLst>
                                </p:cTn>
                              </p:par>
                              <p:par>
                                <p:cTn id="228" presetID="7" presetClass="exit" presetSubtype="2" fill="hold" nodeType="withEffect">
                                  <p:stCondLst>
                                    <p:cond delay="0"/>
                                  </p:stCondLst>
                                  <p:childTnLst>
                                    <p:anim calcmode="lin" valueType="num">
                                      <p:cBhvr additive="base">
                                        <p:cTn id="229" dur="500"/>
                                        <p:tgtEl>
                                          <p:spTgt spid="8"/>
                                        </p:tgtEl>
                                        <p:attrNameLst>
                                          <p:attrName>ppt_x</p:attrName>
                                        </p:attrNameLst>
                                      </p:cBhvr>
                                      <p:tavLst>
                                        <p:tav tm="0">
                                          <p:val>
                                            <p:strVal val="ppt_x"/>
                                          </p:val>
                                        </p:tav>
                                        <p:tav tm="100000">
                                          <p:val>
                                            <p:strVal val="1+ppt_w/2"/>
                                          </p:val>
                                        </p:tav>
                                      </p:tavLst>
                                    </p:anim>
                                    <p:anim calcmode="lin" valueType="num">
                                      <p:cBhvr additive="base">
                                        <p:cTn id="230" dur="500"/>
                                        <p:tgtEl>
                                          <p:spTgt spid="8"/>
                                        </p:tgtEl>
                                        <p:attrNameLst>
                                          <p:attrName>ppt_y</p:attrName>
                                        </p:attrNameLst>
                                      </p:cBhvr>
                                      <p:tavLst>
                                        <p:tav tm="0">
                                          <p:val>
                                            <p:strVal val="ppt_y"/>
                                          </p:val>
                                        </p:tav>
                                        <p:tav tm="100000">
                                          <p:val>
                                            <p:strVal val="ppt_y"/>
                                          </p:val>
                                        </p:tav>
                                      </p:tavLst>
                                    </p:anim>
                                    <p:set>
                                      <p:cBhvr>
                                        <p:cTn id="231" dur="1" fill="hold">
                                          <p:stCondLst>
                                            <p:cond delay="499"/>
                                          </p:stCondLst>
                                        </p:cTn>
                                        <p:tgtEl>
                                          <p:spTgt spid="8"/>
                                        </p:tgtEl>
                                        <p:attrNameLst>
                                          <p:attrName>style.visibility</p:attrName>
                                        </p:attrNameLst>
                                      </p:cBhvr>
                                      <p:to>
                                        <p:strVal val="hidden"/>
                                      </p:to>
                                    </p:set>
                                  </p:childTnLst>
                                </p:cTn>
                              </p:par>
                              <p:par>
                                <p:cTn id="232" presetID="7" presetClass="exit" presetSubtype="2" fill="hold" nodeType="withEffect">
                                  <p:stCondLst>
                                    <p:cond delay="0"/>
                                  </p:stCondLst>
                                  <p:childTnLst>
                                    <p:anim calcmode="lin" valueType="num">
                                      <p:cBhvr additive="base">
                                        <p:cTn id="233" dur="500"/>
                                        <p:tgtEl>
                                          <p:spTgt spid="9"/>
                                        </p:tgtEl>
                                        <p:attrNameLst>
                                          <p:attrName>ppt_x</p:attrName>
                                        </p:attrNameLst>
                                      </p:cBhvr>
                                      <p:tavLst>
                                        <p:tav tm="0">
                                          <p:val>
                                            <p:strVal val="ppt_x"/>
                                          </p:val>
                                        </p:tav>
                                        <p:tav tm="100000">
                                          <p:val>
                                            <p:strVal val="1+ppt_w/2"/>
                                          </p:val>
                                        </p:tav>
                                      </p:tavLst>
                                    </p:anim>
                                    <p:anim calcmode="lin" valueType="num">
                                      <p:cBhvr additive="base">
                                        <p:cTn id="234" dur="500"/>
                                        <p:tgtEl>
                                          <p:spTgt spid="9"/>
                                        </p:tgtEl>
                                        <p:attrNameLst>
                                          <p:attrName>ppt_y</p:attrName>
                                        </p:attrNameLst>
                                      </p:cBhvr>
                                      <p:tavLst>
                                        <p:tav tm="0">
                                          <p:val>
                                            <p:strVal val="ppt_y"/>
                                          </p:val>
                                        </p:tav>
                                        <p:tav tm="100000">
                                          <p:val>
                                            <p:strVal val="ppt_y"/>
                                          </p:val>
                                        </p:tav>
                                      </p:tavLst>
                                    </p:anim>
                                    <p:set>
                                      <p:cBhvr>
                                        <p:cTn id="235" dur="1" fill="hold">
                                          <p:stCondLst>
                                            <p:cond delay="499"/>
                                          </p:stCondLst>
                                        </p:cTn>
                                        <p:tgtEl>
                                          <p:spTgt spid="9"/>
                                        </p:tgtEl>
                                        <p:attrNameLst>
                                          <p:attrName>style.visibility</p:attrName>
                                        </p:attrNameLst>
                                      </p:cBhvr>
                                      <p:to>
                                        <p:strVal val="hidden"/>
                                      </p:to>
                                    </p:set>
                                  </p:childTnLst>
                                </p:cTn>
                              </p:par>
                              <p:par>
                                <p:cTn id="236" presetID="7" presetClass="exit" presetSubtype="2" fill="hold" nodeType="withEffect">
                                  <p:stCondLst>
                                    <p:cond delay="0"/>
                                  </p:stCondLst>
                                  <p:childTnLst>
                                    <p:anim calcmode="lin" valueType="num">
                                      <p:cBhvr additive="base">
                                        <p:cTn id="237" dur="500"/>
                                        <p:tgtEl>
                                          <p:spTgt spid="44036"/>
                                        </p:tgtEl>
                                        <p:attrNameLst>
                                          <p:attrName>ppt_x</p:attrName>
                                        </p:attrNameLst>
                                      </p:cBhvr>
                                      <p:tavLst>
                                        <p:tav tm="0">
                                          <p:val>
                                            <p:strVal val="ppt_x"/>
                                          </p:val>
                                        </p:tav>
                                        <p:tav tm="100000">
                                          <p:val>
                                            <p:strVal val="1+ppt_w/2"/>
                                          </p:val>
                                        </p:tav>
                                      </p:tavLst>
                                    </p:anim>
                                    <p:anim calcmode="lin" valueType="num">
                                      <p:cBhvr additive="base">
                                        <p:cTn id="238" dur="500"/>
                                        <p:tgtEl>
                                          <p:spTgt spid="44036"/>
                                        </p:tgtEl>
                                        <p:attrNameLst>
                                          <p:attrName>ppt_y</p:attrName>
                                        </p:attrNameLst>
                                      </p:cBhvr>
                                      <p:tavLst>
                                        <p:tav tm="0">
                                          <p:val>
                                            <p:strVal val="ppt_y"/>
                                          </p:val>
                                        </p:tav>
                                        <p:tav tm="100000">
                                          <p:val>
                                            <p:strVal val="ppt_y"/>
                                          </p:val>
                                        </p:tav>
                                      </p:tavLst>
                                    </p:anim>
                                    <p:set>
                                      <p:cBhvr>
                                        <p:cTn id="239" dur="1" fill="hold">
                                          <p:stCondLst>
                                            <p:cond delay="499"/>
                                          </p:stCondLst>
                                        </p:cTn>
                                        <p:tgtEl>
                                          <p:spTgt spid="44036"/>
                                        </p:tgtEl>
                                        <p:attrNameLst>
                                          <p:attrName>style.visibility</p:attrName>
                                        </p:attrNameLst>
                                      </p:cBhvr>
                                      <p:to>
                                        <p:strVal val="hidden"/>
                                      </p:to>
                                    </p:set>
                                  </p:childTnLst>
                                </p:cTn>
                              </p:par>
                              <p:par>
                                <p:cTn id="240" presetID="7" presetClass="exit" presetSubtype="2" fill="hold" nodeType="withEffect">
                                  <p:stCondLst>
                                    <p:cond delay="0"/>
                                  </p:stCondLst>
                                  <p:childTnLst>
                                    <p:anim calcmode="lin" valueType="num">
                                      <p:cBhvr additive="base">
                                        <p:cTn id="241" dur="500"/>
                                        <p:tgtEl>
                                          <p:spTgt spid="11"/>
                                        </p:tgtEl>
                                        <p:attrNameLst>
                                          <p:attrName>ppt_x</p:attrName>
                                        </p:attrNameLst>
                                      </p:cBhvr>
                                      <p:tavLst>
                                        <p:tav tm="0">
                                          <p:val>
                                            <p:strVal val="ppt_x"/>
                                          </p:val>
                                        </p:tav>
                                        <p:tav tm="100000">
                                          <p:val>
                                            <p:strVal val="1+ppt_w/2"/>
                                          </p:val>
                                        </p:tav>
                                      </p:tavLst>
                                    </p:anim>
                                    <p:anim calcmode="lin" valueType="num">
                                      <p:cBhvr additive="base">
                                        <p:cTn id="242" dur="500"/>
                                        <p:tgtEl>
                                          <p:spTgt spid="11"/>
                                        </p:tgtEl>
                                        <p:attrNameLst>
                                          <p:attrName>ppt_y</p:attrName>
                                        </p:attrNameLst>
                                      </p:cBhvr>
                                      <p:tavLst>
                                        <p:tav tm="0">
                                          <p:val>
                                            <p:strVal val="ppt_y"/>
                                          </p:val>
                                        </p:tav>
                                        <p:tav tm="100000">
                                          <p:val>
                                            <p:strVal val="ppt_y"/>
                                          </p:val>
                                        </p:tav>
                                      </p:tavLst>
                                    </p:anim>
                                    <p:set>
                                      <p:cBhvr>
                                        <p:cTn id="243" dur="1" fill="hold">
                                          <p:stCondLst>
                                            <p:cond delay="499"/>
                                          </p:stCondLst>
                                        </p:cTn>
                                        <p:tgtEl>
                                          <p:spTgt spid="11"/>
                                        </p:tgtEl>
                                        <p:attrNameLst>
                                          <p:attrName>style.visibility</p:attrName>
                                        </p:attrNameLst>
                                      </p:cBhvr>
                                      <p:to>
                                        <p:strVal val="hidden"/>
                                      </p:to>
                                    </p:set>
                                  </p:childTnLst>
                                </p:cTn>
                              </p:par>
                              <p:par>
                                <p:cTn id="244" presetID="7" presetClass="exit" presetSubtype="2" fill="hold" nodeType="withEffect">
                                  <p:stCondLst>
                                    <p:cond delay="0"/>
                                  </p:stCondLst>
                                  <p:childTnLst>
                                    <p:anim calcmode="lin" valueType="num">
                                      <p:cBhvr additive="base">
                                        <p:cTn id="245" dur="500"/>
                                        <p:tgtEl>
                                          <p:spTgt spid="31"/>
                                        </p:tgtEl>
                                        <p:attrNameLst>
                                          <p:attrName>ppt_x</p:attrName>
                                        </p:attrNameLst>
                                      </p:cBhvr>
                                      <p:tavLst>
                                        <p:tav tm="0">
                                          <p:val>
                                            <p:strVal val="ppt_x"/>
                                          </p:val>
                                        </p:tav>
                                        <p:tav tm="100000">
                                          <p:val>
                                            <p:strVal val="1+ppt_w/2"/>
                                          </p:val>
                                        </p:tav>
                                      </p:tavLst>
                                    </p:anim>
                                    <p:anim calcmode="lin" valueType="num">
                                      <p:cBhvr additive="base">
                                        <p:cTn id="246" dur="500"/>
                                        <p:tgtEl>
                                          <p:spTgt spid="31"/>
                                        </p:tgtEl>
                                        <p:attrNameLst>
                                          <p:attrName>ppt_y</p:attrName>
                                        </p:attrNameLst>
                                      </p:cBhvr>
                                      <p:tavLst>
                                        <p:tav tm="0">
                                          <p:val>
                                            <p:strVal val="ppt_y"/>
                                          </p:val>
                                        </p:tav>
                                        <p:tav tm="100000">
                                          <p:val>
                                            <p:strVal val="ppt_y"/>
                                          </p:val>
                                        </p:tav>
                                      </p:tavLst>
                                    </p:anim>
                                    <p:set>
                                      <p:cBhvr>
                                        <p:cTn id="247" dur="1" fill="hold">
                                          <p:stCondLst>
                                            <p:cond delay="499"/>
                                          </p:stCondLst>
                                        </p:cTn>
                                        <p:tgtEl>
                                          <p:spTgt spid="31"/>
                                        </p:tgtEl>
                                        <p:attrNameLst>
                                          <p:attrName>style.visibility</p:attrName>
                                        </p:attrNameLst>
                                      </p:cBhvr>
                                      <p:to>
                                        <p:strVal val="hidden"/>
                                      </p:to>
                                    </p:set>
                                  </p:childTnLst>
                                </p:cTn>
                              </p:par>
                              <p:par>
                                <p:cTn id="248" presetID="10" presetClass="exit" presetSubtype="0" fill="hold" grpId="2" nodeType="withEffect">
                                  <p:stCondLst>
                                    <p:cond delay="0"/>
                                  </p:stCondLst>
                                  <p:childTnLst>
                                    <p:animEffect transition="out" filter="fade">
                                      <p:cBhvr>
                                        <p:cTn id="249" dur="500"/>
                                        <p:tgtEl>
                                          <p:spTgt spid="14"/>
                                        </p:tgtEl>
                                      </p:cBhvr>
                                    </p:animEffect>
                                    <p:set>
                                      <p:cBhvr>
                                        <p:cTn id="250" dur="1" fill="hold">
                                          <p:stCondLst>
                                            <p:cond delay="499"/>
                                          </p:stCondLst>
                                        </p:cTn>
                                        <p:tgtEl>
                                          <p:spTgt spid="14"/>
                                        </p:tgtEl>
                                        <p:attrNameLst>
                                          <p:attrName>style.visibility</p:attrName>
                                        </p:attrNameLst>
                                      </p:cBhvr>
                                      <p:to>
                                        <p:strVal val="hidden"/>
                                      </p:to>
                                    </p:set>
                                  </p:childTnLst>
                                </p:cTn>
                              </p:par>
                              <p:par>
                                <p:cTn id="251" presetID="10" presetClass="exit" presetSubtype="0" fill="hold" grpId="2" nodeType="withEffect">
                                  <p:stCondLst>
                                    <p:cond delay="0"/>
                                  </p:stCondLst>
                                  <p:childTnLst>
                                    <p:animEffect transition="out" filter="fade">
                                      <p:cBhvr>
                                        <p:cTn id="252" dur="500"/>
                                        <p:tgtEl>
                                          <p:spTgt spid="15"/>
                                        </p:tgtEl>
                                      </p:cBhvr>
                                    </p:animEffect>
                                    <p:set>
                                      <p:cBhvr>
                                        <p:cTn id="253" dur="1" fill="hold">
                                          <p:stCondLst>
                                            <p:cond delay="499"/>
                                          </p:stCondLst>
                                        </p:cTn>
                                        <p:tgtEl>
                                          <p:spTgt spid="15"/>
                                        </p:tgtEl>
                                        <p:attrNameLst>
                                          <p:attrName>style.visibility</p:attrName>
                                        </p:attrNameLst>
                                      </p:cBhvr>
                                      <p:to>
                                        <p:strVal val="hidden"/>
                                      </p:to>
                                    </p:set>
                                  </p:childTnLst>
                                </p:cTn>
                              </p:par>
                              <p:par>
                                <p:cTn id="254" presetID="10" presetClass="exit" presetSubtype="0" fill="hold" grpId="2" nodeType="withEffect">
                                  <p:stCondLst>
                                    <p:cond delay="0"/>
                                  </p:stCondLst>
                                  <p:childTnLst>
                                    <p:animEffect transition="out" filter="fade">
                                      <p:cBhvr>
                                        <p:cTn id="255" dur="500"/>
                                        <p:tgtEl>
                                          <p:spTgt spid="16"/>
                                        </p:tgtEl>
                                      </p:cBhvr>
                                    </p:animEffect>
                                    <p:set>
                                      <p:cBhvr>
                                        <p:cTn id="256" dur="1" fill="hold">
                                          <p:stCondLst>
                                            <p:cond delay="499"/>
                                          </p:stCondLst>
                                        </p:cTn>
                                        <p:tgtEl>
                                          <p:spTgt spid="16"/>
                                        </p:tgtEl>
                                        <p:attrNameLst>
                                          <p:attrName>style.visibility</p:attrName>
                                        </p:attrNameLst>
                                      </p:cBhvr>
                                      <p:to>
                                        <p:strVal val="hidden"/>
                                      </p:to>
                                    </p:set>
                                  </p:childTnLst>
                                </p:cTn>
                              </p:par>
                              <p:par>
                                <p:cTn id="257" presetID="10" presetClass="exit" presetSubtype="0" fill="hold" grpId="2" nodeType="withEffect">
                                  <p:stCondLst>
                                    <p:cond delay="0"/>
                                  </p:stCondLst>
                                  <p:childTnLst>
                                    <p:animEffect transition="out" filter="fade">
                                      <p:cBhvr>
                                        <p:cTn id="258" dur="500"/>
                                        <p:tgtEl>
                                          <p:spTgt spid="17"/>
                                        </p:tgtEl>
                                      </p:cBhvr>
                                    </p:animEffect>
                                    <p:set>
                                      <p:cBhvr>
                                        <p:cTn id="259" dur="1" fill="hold">
                                          <p:stCondLst>
                                            <p:cond delay="499"/>
                                          </p:stCondLst>
                                        </p:cTn>
                                        <p:tgtEl>
                                          <p:spTgt spid="17"/>
                                        </p:tgtEl>
                                        <p:attrNameLst>
                                          <p:attrName>style.visibility</p:attrName>
                                        </p:attrNameLst>
                                      </p:cBhvr>
                                      <p:to>
                                        <p:strVal val="hidden"/>
                                      </p:to>
                                    </p:set>
                                  </p:childTnLst>
                                </p:cTn>
                              </p:par>
                              <p:par>
                                <p:cTn id="260" presetID="10" presetClass="exit" presetSubtype="0" fill="hold" grpId="2" nodeType="withEffect">
                                  <p:stCondLst>
                                    <p:cond delay="0"/>
                                  </p:stCondLst>
                                  <p:childTnLst>
                                    <p:animEffect transition="out" filter="fade">
                                      <p:cBhvr>
                                        <p:cTn id="261" dur="500"/>
                                        <p:tgtEl>
                                          <p:spTgt spid="18"/>
                                        </p:tgtEl>
                                      </p:cBhvr>
                                    </p:animEffect>
                                    <p:set>
                                      <p:cBhvr>
                                        <p:cTn id="262" dur="1" fill="hold">
                                          <p:stCondLst>
                                            <p:cond delay="499"/>
                                          </p:stCondLst>
                                        </p:cTn>
                                        <p:tgtEl>
                                          <p:spTgt spid="18"/>
                                        </p:tgtEl>
                                        <p:attrNameLst>
                                          <p:attrName>style.visibility</p:attrName>
                                        </p:attrNameLst>
                                      </p:cBhvr>
                                      <p:to>
                                        <p:strVal val="hidden"/>
                                      </p:to>
                                    </p:set>
                                  </p:childTnLst>
                                </p:cTn>
                              </p:par>
                              <p:par>
                                <p:cTn id="263" presetID="10" presetClass="exit" presetSubtype="0" fill="hold" grpId="2" nodeType="withEffect">
                                  <p:stCondLst>
                                    <p:cond delay="0"/>
                                  </p:stCondLst>
                                  <p:childTnLst>
                                    <p:animEffect transition="out" filter="fade">
                                      <p:cBhvr>
                                        <p:cTn id="264" dur="500"/>
                                        <p:tgtEl>
                                          <p:spTgt spid="19"/>
                                        </p:tgtEl>
                                      </p:cBhvr>
                                    </p:animEffect>
                                    <p:set>
                                      <p:cBhvr>
                                        <p:cTn id="265" dur="1" fill="hold">
                                          <p:stCondLst>
                                            <p:cond delay="499"/>
                                          </p:stCondLst>
                                        </p:cTn>
                                        <p:tgtEl>
                                          <p:spTgt spid="19"/>
                                        </p:tgtEl>
                                        <p:attrNameLst>
                                          <p:attrName>style.visibility</p:attrName>
                                        </p:attrNameLst>
                                      </p:cBhvr>
                                      <p:to>
                                        <p:strVal val="hidden"/>
                                      </p:to>
                                    </p:set>
                                  </p:childTnLst>
                                </p:cTn>
                              </p:par>
                              <p:par>
                                <p:cTn id="266" presetID="10" presetClass="exit" presetSubtype="0" fill="hold" grpId="1" nodeType="withEffect">
                                  <p:stCondLst>
                                    <p:cond delay="0"/>
                                  </p:stCondLst>
                                  <p:childTnLst>
                                    <p:animEffect transition="out" filter="fade">
                                      <p:cBhvr>
                                        <p:cTn id="267" dur="500"/>
                                        <p:tgtEl>
                                          <p:spTgt spid="21"/>
                                        </p:tgtEl>
                                      </p:cBhvr>
                                    </p:animEffect>
                                    <p:set>
                                      <p:cBhvr>
                                        <p:cTn id="268" dur="1" fill="hold">
                                          <p:stCondLst>
                                            <p:cond delay="499"/>
                                          </p:stCondLst>
                                        </p:cTn>
                                        <p:tgtEl>
                                          <p:spTgt spid="21"/>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22"/>
                                        </p:tgtEl>
                                      </p:cBhvr>
                                    </p:animEffect>
                                    <p:set>
                                      <p:cBhvr>
                                        <p:cTn id="271" dur="1" fill="hold">
                                          <p:stCondLst>
                                            <p:cond delay="499"/>
                                          </p:stCondLst>
                                        </p:cTn>
                                        <p:tgtEl>
                                          <p:spTgt spid="22"/>
                                        </p:tgtEl>
                                        <p:attrNameLst>
                                          <p:attrName>style.visibility</p:attrName>
                                        </p:attrNameLst>
                                      </p:cBhvr>
                                      <p:to>
                                        <p:strVal val="hidden"/>
                                      </p:to>
                                    </p:set>
                                  </p:childTnLst>
                                </p:cTn>
                              </p:par>
                              <p:par>
                                <p:cTn id="272" presetID="10" presetClass="exit" presetSubtype="0" fill="hold" grpId="1" nodeType="withEffect">
                                  <p:stCondLst>
                                    <p:cond delay="0"/>
                                  </p:stCondLst>
                                  <p:childTnLst>
                                    <p:animEffect transition="out" filter="fade">
                                      <p:cBhvr>
                                        <p:cTn id="273" dur="500"/>
                                        <p:tgtEl>
                                          <p:spTgt spid="23"/>
                                        </p:tgtEl>
                                      </p:cBhvr>
                                    </p:animEffect>
                                    <p:set>
                                      <p:cBhvr>
                                        <p:cTn id="274" dur="1" fill="hold">
                                          <p:stCondLst>
                                            <p:cond delay="499"/>
                                          </p:stCondLst>
                                        </p:cTn>
                                        <p:tgtEl>
                                          <p:spTgt spid="23"/>
                                        </p:tgtEl>
                                        <p:attrNameLst>
                                          <p:attrName>style.visibility</p:attrName>
                                        </p:attrNameLst>
                                      </p:cBhvr>
                                      <p:to>
                                        <p:strVal val="hidden"/>
                                      </p:to>
                                    </p:set>
                                  </p:childTnLst>
                                </p:cTn>
                              </p:par>
                              <p:par>
                                <p:cTn id="275" presetID="10" presetClass="exit" presetSubtype="0" fill="hold" grpId="1" nodeType="withEffect">
                                  <p:stCondLst>
                                    <p:cond delay="0"/>
                                  </p:stCondLst>
                                  <p:childTnLst>
                                    <p:animEffect transition="out" filter="fade">
                                      <p:cBhvr>
                                        <p:cTn id="276" dur="500"/>
                                        <p:tgtEl>
                                          <p:spTgt spid="24"/>
                                        </p:tgtEl>
                                      </p:cBhvr>
                                    </p:animEffect>
                                    <p:set>
                                      <p:cBhvr>
                                        <p:cTn id="277" dur="1" fill="hold">
                                          <p:stCondLst>
                                            <p:cond delay="499"/>
                                          </p:stCondLst>
                                        </p:cTn>
                                        <p:tgtEl>
                                          <p:spTgt spid="24"/>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25"/>
                                        </p:tgtEl>
                                      </p:cBhvr>
                                    </p:animEffect>
                                    <p:set>
                                      <p:cBhvr>
                                        <p:cTn id="280" dur="1" fill="hold">
                                          <p:stCondLst>
                                            <p:cond delay="499"/>
                                          </p:stCondLst>
                                        </p:cTn>
                                        <p:tgtEl>
                                          <p:spTgt spid="25"/>
                                        </p:tgtEl>
                                        <p:attrNameLst>
                                          <p:attrName>style.visibility</p:attrName>
                                        </p:attrNameLst>
                                      </p:cBhvr>
                                      <p:to>
                                        <p:strVal val="hidden"/>
                                      </p:to>
                                    </p:set>
                                  </p:childTnLst>
                                </p:cTn>
                              </p:par>
                              <p:par>
                                <p:cTn id="281" presetID="10" presetClass="exit" presetSubtype="0" fill="hold" grpId="1" nodeType="withEffect">
                                  <p:stCondLst>
                                    <p:cond delay="0"/>
                                  </p:stCondLst>
                                  <p:childTnLst>
                                    <p:animEffect transition="out" filter="fade">
                                      <p:cBhvr>
                                        <p:cTn id="282" dur="500"/>
                                        <p:tgtEl>
                                          <p:spTgt spid="26"/>
                                        </p:tgtEl>
                                      </p:cBhvr>
                                    </p:animEffect>
                                    <p:set>
                                      <p:cBhvr>
                                        <p:cTn id="283" dur="1" fill="hold">
                                          <p:stCondLst>
                                            <p:cond delay="499"/>
                                          </p:stCondLst>
                                        </p:cTn>
                                        <p:tgtEl>
                                          <p:spTgt spid="26"/>
                                        </p:tgtEl>
                                        <p:attrNameLst>
                                          <p:attrName>style.visibility</p:attrName>
                                        </p:attrNameLst>
                                      </p:cBhvr>
                                      <p:to>
                                        <p:strVal val="hidden"/>
                                      </p:to>
                                    </p:set>
                                  </p:childTnLst>
                                </p:cTn>
                              </p:par>
                            </p:childTnLst>
                          </p:cTn>
                        </p:par>
                        <p:par>
                          <p:cTn id="284" fill="hold">
                            <p:stCondLst>
                              <p:cond delay="500"/>
                            </p:stCondLst>
                            <p:childTnLst>
                              <p:par>
                                <p:cTn id="285" presetID="0" presetClass="path" presetSubtype="0" accel="50000" decel="50000" fill="hold" grpId="0" nodeType="afterEffect">
                                  <p:stCondLst>
                                    <p:cond delay="0"/>
                                  </p:stCondLst>
                                  <p:childTnLst>
                                    <p:animMotion origin="layout" path="M 0 -3.7037E-6 L 0 0.20162 " pathEditMode="relative" rAng="0" ptsTypes="AA">
                                      <p:cBhvr>
                                        <p:cTn id="286" dur="500" fill="hold"/>
                                        <p:tgtEl>
                                          <p:spTgt spid="30"/>
                                        </p:tgtEl>
                                        <p:attrNameLst>
                                          <p:attrName>ppt_x</p:attrName>
                                          <p:attrName>ppt_y</p:attrName>
                                        </p:attrNameLst>
                                      </p:cBhvr>
                                      <p:rCtr x="0" y="101"/>
                                    </p:animMotion>
                                  </p:childTnLst>
                                </p:cTn>
                              </p:par>
                            </p:childTnLst>
                          </p:cTn>
                        </p:par>
                      </p:childTnLst>
                    </p:cTn>
                  </p:par>
                  <p:par>
                    <p:cTn id="287" fill="hold">
                      <p:stCondLst>
                        <p:cond delay="indefinite"/>
                      </p:stCondLst>
                      <p:childTnLst>
                        <p:par>
                          <p:cTn id="288" fill="hold">
                            <p:stCondLst>
                              <p:cond delay="0"/>
                            </p:stCondLst>
                            <p:childTnLst>
                              <p:par>
                                <p:cTn id="289" presetID="0" presetClass="path" presetSubtype="0" accel="50000" decel="50000" fill="hold" grpId="1" nodeType="clickEffect">
                                  <p:stCondLst>
                                    <p:cond delay="0"/>
                                  </p:stCondLst>
                                  <p:childTnLst>
                                    <p:animMotion origin="layout" path="M 0 0.20162 L 0 0.36945 " pathEditMode="relative" rAng="0" ptsTypes="AA">
                                      <p:cBhvr>
                                        <p:cTn id="290" dur="500" fill="hold"/>
                                        <p:tgtEl>
                                          <p:spTgt spid="30"/>
                                        </p:tgtEl>
                                        <p:attrNameLst>
                                          <p:attrName>ppt_x</p:attrName>
                                          <p:attrName>ppt_y</p:attrName>
                                        </p:attrNameLst>
                                      </p:cBhvr>
                                      <p:rCtr x="0" y="84"/>
                                    </p:animMotion>
                                  </p:childTnLst>
                                </p:cTn>
                              </p:par>
                            </p:childTnLst>
                          </p:cTn>
                        </p:par>
                      </p:childTnLst>
                    </p:cTn>
                  </p:par>
                  <p:par>
                    <p:cTn id="291" fill="hold">
                      <p:stCondLst>
                        <p:cond delay="indefinite"/>
                      </p:stCondLst>
                      <p:childTnLst>
                        <p:par>
                          <p:cTn id="292" fill="hold">
                            <p:stCondLst>
                              <p:cond delay="0"/>
                            </p:stCondLst>
                            <p:childTnLst>
                              <p:par>
                                <p:cTn id="293" presetID="0" presetClass="path" presetSubtype="0" accel="50000" decel="50000" fill="hold" grpId="2" nodeType="clickEffect">
                                  <p:stCondLst>
                                    <p:cond delay="0"/>
                                  </p:stCondLst>
                                  <p:childTnLst>
                                    <p:animMotion origin="layout" path="M 0 0.36944 L 0 0.47037 " pathEditMode="relative" rAng="0" ptsTypes="AA">
                                      <p:cBhvr>
                                        <p:cTn id="294" dur="500" fill="hold"/>
                                        <p:tgtEl>
                                          <p:spTgt spid="30"/>
                                        </p:tgtEl>
                                        <p:attrNameLst>
                                          <p:attrName>ppt_x</p:attrName>
                                          <p:attrName>ppt_y</p:attrName>
                                        </p:attrNameLst>
                                      </p:cBhvr>
                                      <p:rCtr x="0" y="50"/>
                                    </p:animMotion>
                                  </p:childTnLst>
                                </p:cTn>
                              </p:par>
                            </p:childTnLst>
                          </p:cTn>
                        </p:par>
                      </p:childTnLst>
                    </p:cTn>
                  </p:par>
                  <p:par>
                    <p:cTn id="295" fill="hold">
                      <p:stCondLst>
                        <p:cond delay="indefinite"/>
                      </p:stCondLst>
                      <p:childTnLst>
                        <p:par>
                          <p:cTn id="296" fill="hold">
                            <p:stCondLst>
                              <p:cond delay="0"/>
                            </p:stCondLst>
                            <p:childTnLst>
                              <p:par>
                                <p:cTn id="297" presetID="0" presetClass="path" presetSubtype="0" accel="50000" decel="50000" fill="hold" grpId="4" nodeType="clickEffect">
                                  <p:stCondLst>
                                    <p:cond delay="0"/>
                                  </p:stCondLst>
                                  <p:childTnLst>
                                    <p:animMotion origin="layout" path="M 0 0.4694 L 0 0.61608 " pathEditMode="relative" rAng="0" ptsTypes="AA">
                                      <p:cBhvr>
                                        <p:cTn id="298" dur="500" fill="hold"/>
                                        <p:tgtEl>
                                          <p:spTgt spid="30"/>
                                        </p:tgtEl>
                                        <p:attrNameLst>
                                          <p:attrName>ppt_x</p:attrName>
                                          <p:attrName>ppt_y</p:attrName>
                                        </p:attrNameLst>
                                      </p:cBhvr>
                                      <p:rCtr x="0" y="73"/>
                                    </p:animMotion>
                                  </p:childTnLst>
                                </p:cTn>
                              </p:par>
                              <p:par>
                                <p:cTn id="299" presetID="10" presetClass="entr" presetSubtype="0" fill="hold" nodeType="withEffect">
                                  <p:stCondLst>
                                    <p:cond delay="0"/>
                                  </p:stCondLst>
                                  <p:childTnLst>
                                    <p:set>
                                      <p:cBhvr>
                                        <p:cTn id="300" dur="1" fill="hold">
                                          <p:stCondLst>
                                            <p:cond delay="0"/>
                                          </p:stCondLst>
                                        </p:cTn>
                                        <p:tgtEl>
                                          <p:spTgt spid="40"/>
                                        </p:tgtEl>
                                        <p:attrNameLst>
                                          <p:attrName>style.visibility</p:attrName>
                                        </p:attrNameLst>
                                      </p:cBhvr>
                                      <p:to>
                                        <p:strVal val="visible"/>
                                      </p:to>
                                    </p:set>
                                    <p:animEffect transition="in" filter="fade">
                                      <p:cBhvr>
                                        <p:cTn id="301" dur="500"/>
                                        <p:tgtEl>
                                          <p:spTgt spid="40"/>
                                        </p:tgtEl>
                                      </p:cBhvr>
                                    </p:animEffect>
                                  </p:childTnLst>
                                </p:cTn>
                              </p:par>
                            </p:childTnLst>
                          </p:cTn>
                        </p:par>
                      </p:childTnLst>
                    </p:cTn>
                  </p:par>
                  <p:par>
                    <p:cTn id="302" fill="hold">
                      <p:stCondLst>
                        <p:cond delay="indefinite"/>
                      </p:stCondLst>
                      <p:childTnLst>
                        <p:par>
                          <p:cTn id="303" fill="hold">
                            <p:stCondLst>
                              <p:cond delay="0"/>
                            </p:stCondLst>
                            <p:childTnLst>
                              <p:par>
                                <p:cTn id="304" presetID="0" presetClass="path" presetSubtype="0" accel="50000" decel="50000" fill="hold" grpId="5" nodeType="clickEffect">
                                  <p:stCondLst>
                                    <p:cond delay="0"/>
                                  </p:stCondLst>
                                  <p:childTnLst>
                                    <p:animMotion origin="layout" path="M 0 0.61618 L 0 0.76693 " pathEditMode="relative" rAng="0" ptsTypes="AA">
                                      <p:cBhvr>
                                        <p:cTn id="305" dur="500" fill="hold"/>
                                        <p:tgtEl>
                                          <p:spTgt spid="30"/>
                                        </p:tgtEl>
                                        <p:attrNameLst>
                                          <p:attrName>ppt_x</p:attrName>
                                          <p:attrName>ppt_y</p:attrName>
                                        </p:attrNameLst>
                                      </p:cBhvr>
                                      <p:rCtr x="0" y="75"/>
                                    </p:animMotion>
                                  </p:childTnLst>
                                </p:cTn>
                              </p:par>
                              <p:par>
                                <p:cTn id="306" presetID="10" presetClass="exit" presetSubtype="0" fill="hold" nodeType="withEffect">
                                  <p:stCondLst>
                                    <p:cond delay="0"/>
                                  </p:stCondLst>
                                  <p:childTnLst>
                                    <p:animEffect transition="out" filter="fade">
                                      <p:cBhvr>
                                        <p:cTn id="307" dur="500"/>
                                        <p:tgtEl>
                                          <p:spTgt spid="40"/>
                                        </p:tgtEl>
                                      </p:cBhvr>
                                    </p:animEffect>
                                    <p:set>
                                      <p:cBhvr>
                                        <p:cTn id="308"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4" animBg="1"/>
      <p:bldP spid="30" grpId="5" animBg="1"/>
      <p:bldP spid="14" grpId="0"/>
      <p:bldP spid="14" grpId="1"/>
      <p:bldP spid="14" grpId="2"/>
      <p:bldP spid="17" grpId="0"/>
      <p:bldP spid="17" grpId="1"/>
      <p:bldP spid="17" grpId="2"/>
      <p:bldP spid="18" grpId="0"/>
      <p:bldP spid="18" grpId="1"/>
      <p:bldP spid="18" grpId="2"/>
      <p:bldP spid="19" grpId="0"/>
      <p:bldP spid="19" grpId="1"/>
      <p:bldP spid="19" grpId="2"/>
      <p:bldP spid="20" grpId="0"/>
      <p:bldP spid="21" grpId="0"/>
      <p:bldP spid="21" grpId="1"/>
      <p:bldP spid="22" grpId="0"/>
      <p:bldP spid="22" grpId="1"/>
      <p:bldP spid="23" grpId="0"/>
      <p:bldP spid="23" grpId="1"/>
      <p:bldP spid="24" grpId="0" animBg="1"/>
      <p:bldP spid="24" grpId="1" animBg="1"/>
      <p:bldP spid="25" grpId="0" animBg="1"/>
      <p:bldP spid="25" grpId="1" animBg="1"/>
      <p:bldP spid="26" grpId="0"/>
      <p:bldP spid="26" grpId="1"/>
      <p:bldP spid="16" grpId="0" animBg="1"/>
      <p:bldP spid="16" grpId="1" animBg="1"/>
      <p:bldP spid="16" grpId="2" animBg="1"/>
      <p:bldP spid="15" grpId="0" animBg="1"/>
      <p:bldP spid="15" grpId="1" animBg="1"/>
      <p:bldP spid="15"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629000"/>
          </a:xfrm>
        </p:spPr>
        <p:txBody>
          <a:bodyPr/>
          <a:lstStyle/>
          <a:p>
            <a:pPr algn="ctr">
              <a:buNone/>
            </a:pPr>
            <a:r>
              <a:rPr lang="fr-BE" dirty="0" smtClean="0"/>
              <a:t>3. </a:t>
            </a:r>
            <a:r>
              <a:rPr lang="fr-BE" b="1" dirty="0" smtClean="0">
                <a:solidFill>
                  <a:srgbClr val="C00000"/>
                </a:solidFill>
              </a:rPr>
              <a:t>calcul final </a:t>
            </a:r>
            <a:r>
              <a:rPr lang="fr-BE" sz="2400" dirty="0" smtClean="0">
                <a:solidFill>
                  <a:schemeClr val="tx1">
                    <a:lumMod val="50000"/>
                    <a:lumOff val="50000"/>
                  </a:schemeClr>
                </a:solidFill>
              </a:rPr>
              <a:t>du rayon du cône d’effondrement maximum</a:t>
            </a:r>
            <a:endParaRPr lang="fr-BE" dirty="0" smtClean="0">
              <a:solidFill>
                <a:schemeClr val="tx1">
                  <a:lumMod val="50000"/>
                  <a:lumOff val="50000"/>
                </a:schemeClr>
              </a:solidFill>
            </a:endParaRPr>
          </a:p>
          <a:p>
            <a:endParaRPr lang="fr-BE" dirty="0"/>
          </a:p>
        </p:txBody>
      </p:sp>
      <p:sp>
        <p:nvSpPr>
          <p:cNvPr id="2" name="Titre 1"/>
          <p:cNvSpPr>
            <a:spLocks noGrp="1"/>
          </p:cNvSpPr>
          <p:nvPr>
            <p:ph type="title"/>
          </p:nvPr>
        </p:nvSpPr>
        <p:spPr/>
        <p:txBody>
          <a:bodyPr/>
          <a:lstStyle/>
          <a:p>
            <a:r>
              <a:rPr lang="fr-BE" dirty="0" smtClean="0"/>
              <a:t>Canevas d’étude géotechnique</a:t>
            </a:r>
            <a:endParaRPr lang="fr-BE" dirty="0"/>
          </a:p>
        </p:txBody>
      </p:sp>
      <p:pic>
        <p:nvPicPr>
          <p:cNvPr id="1026" name="Picture 2"/>
          <p:cNvPicPr>
            <a:picLocks noChangeAspect="1" noChangeArrowheads="1"/>
          </p:cNvPicPr>
          <p:nvPr/>
        </p:nvPicPr>
        <p:blipFill>
          <a:blip r:embed="rId4" cstate="print"/>
          <a:srcRect/>
          <a:stretch>
            <a:fillRect/>
          </a:stretch>
        </p:blipFill>
        <p:spPr bwMode="auto">
          <a:xfrm>
            <a:off x="1115616" y="2348880"/>
            <a:ext cx="2808312" cy="4312519"/>
          </a:xfrm>
          <a:prstGeom prst="rect">
            <a:avLst/>
          </a:prstGeom>
          <a:noFill/>
          <a:ln w="9525">
            <a:noFill/>
            <a:miter lim="800000"/>
            <a:headEnd/>
            <a:tailEnd/>
          </a:ln>
        </p:spPr>
      </p:pic>
      <p:sp>
        <p:nvSpPr>
          <p:cNvPr id="12" name="ZoneTexte 11"/>
          <p:cNvSpPr txBox="1"/>
          <p:nvPr/>
        </p:nvSpPr>
        <p:spPr>
          <a:xfrm>
            <a:off x="6625507" y="3573016"/>
            <a:ext cx="1656184" cy="369332"/>
          </a:xfrm>
          <a:prstGeom prst="rect">
            <a:avLst/>
          </a:prstGeom>
          <a:noFill/>
        </p:spPr>
        <p:txBody>
          <a:bodyPr wrap="square" rtlCol="0">
            <a:spAutoFit/>
          </a:bodyPr>
          <a:lstStyle/>
          <a:p>
            <a:r>
              <a:rPr lang="fr-BE" b="1" dirty="0" smtClean="0"/>
              <a:t>Profondeur</a:t>
            </a:r>
            <a:r>
              <a:rPr lang="fr-BE" dirty="0" smtClean="0"/>
              <a:t> </a:t>
            </a:r>
            <a:r>
              <a:rPr lang="fr-BE" dirty="0" smtClean="0">
                <a:solidFill>
                  <a:schemeClr val="tx1">
                    <a:lumMod val="65000"/>
                    <a:lumOff val="35000"/>
                  </a:schemeClr>
                </a:solidFill>
              </a:rPr>
              <a:t> : e</a:t>
            </a:r>
            <a:endParaRPr lang="fr-BE" dirty="0">
              <a:solidFill>
                <a:schemeClr val="tx1">
                  <a:lumMod val="65000"/>
                  <a:lumOff val="35000"/>
                </a:schemeClr>
              </a:solidFill>
            </a:endParaRPr>
          </a:p>
        </p:txBody>
      </p:sp>
      <p:sp>
        <p:nvSpPr>
          <p:cNvPr id="13" name="ZoneTexte 12"/>
          <p:cNvSpPr txBox="1"/>
          <p:nvPr/>
        </p:nvSpPr>
        <p:spPr>
          <a:xfrm>
            <a:off x="6228184" y="3543399"/>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4" name="ZoneTexte 13"/>
          <p:cNvSpPr txBox="1"/>
          <p:nvPr/>
        </p:nvSpPr>
        <p:spPr>
          <a:xfrm>
            <a:off x="6228184" y="4509120"/>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5" name="Rectangle 14"/>
          <p:cNvSpPr/>
          <p:nvPr/>
        </p:nvSpPr>
        <p:spPr>
          <a:xfrm>
            <a:off x="6253892" y="5301208"/>
            <a:ext cx="458780" cy="461665"/>
          </a:xfrm>
          <a:prstGeom prst="rect">
            <a:avLst/>
          </a:prstGeom>
        </p:spPr>
        <p:txBody>
          <a:bodyPr wrap="none">
            <a:spAutoFit/>
          </a:bodyPr>
          <a:lstStyle/>
          <a:p>
            <a:r>
              <a:rPr lang="fr-BE" sz="2400" dirty="0" smtClean="0">
                <a:sym typeface="Wingdings"/>
              </a:rPr>
              <a:t></a:t>
            </a:r>
            <a:endParaRPr lang="fr-BE" dirty="0"/>
          </a:p>
        </p:txBody>
      </p:sp>
      <p:sp>
        <p:nvSpPr>
          <p:cNvPr id="16" name="ZoneTexte 15"/>
          <p:cNvSpPr txBox="1"/>
          <p:nvPr/>
        </p:nvSpPr>
        <p:spPr>
          <a:xfrm>
            <a:off x="6637082" y="4543845"/>
            <a:ext cx="3240360" cy="369332"/>
          </a:xfrm>
          <a:prstGeom prst="rect">
            <a:avLst/>
          </a:prstGeom>
          <a:noFill/>
        </p:spPr>
        <p:txBody>
          <a:bodyPr wrap="square" rtlCol="0">
            <a:spAutoFit/>
          </a:bodyPr>
          <a:lstStyle/>
          <a:p>
            <a:r>
              <a:rPr lang="fr-BE" b="1" dirty="0" smtClean="0"/>
              <a:t>Rayon</a:t>
            </a:r>
            <a:r>
              <a:rPr lang="fr-BE" dirty="0" smtClean="0">
                <a:solidFill>
                  <a:schemeClr val="tx1">
                    <a:lumMod val="65000"/>
                    <a:lumOff val="35000"/>
                  </a:schemeClr>
                </a:solidFill>
              </a:rPr>
              <a:t> </a:t>
            </a:r>
            <a:r>
              <a:rPr lang="fr-BE" dirty="0" err="1" smtClean="0"/>
              <a:t>r</a:t>
            </a:r>
            <a:r>
              <a:rPr lang="fr-BE" baseline="-25000" dirty="0" err="1" smtClean="0"/>
              <a:t>c</a:t>
            </a:r>
            <a:endParaRPr lang="fr-BE" dirty="0">
              <a:solidFill>
                <a:schemeClr val="tx1">
                  <a:lumMod val="65000"/>
                  <a:lumOff val="35000"/>
                </a:schemeClr>
              </a:solidFill>
            </a:endParaRPr>
          </a:p>
        </p:txBody>
      </p:sp>
      <p:sp>
        <p:nvSpPr>
          <p:cNvPr id="17" name="Rectangle 16"/>
          <p:cNvSpPr/>
          <p:nvPr/>
        </p:nvSpPr>
        <p:spPr>
          <a:xfrm>
            <a:off x="6637082" y="5245891"/>
            <a:ext cx="2506918" cy="646331"/>
          </a:xfrm>
          <a:prstGeom prst="rect">
            <a:avLst/>
          </a:prstGeom>
        </p:spPr>
        <p:txBody>
          <a:bodyPr wrap="square">
            <a:spAutoFit/>
          </a:bodyPr>
          <a:lstStyle/>
          <a:p>
            <a:r>
              <a:rPr lang="fr-BE" dirty="0" smtClean="0"/>
              <a:t>La </a:t>
            </a:r>
            <a:r>
              <a:rPr lang="fr-BE" b="1" dirty="0" smtClean="0"/>
              <a:t>pente</a:t>
            </a:r>
            <a:r>
              <a:rPr lang="fr-BE" dirty="0" smtClean="0"/>
              <a:t> du plan </a:t>
            </a:r>
          </a:p>
          <a:p>
            <a:r>
              <a:rPr lang="fr-BE" dirty="0" smtClean="0"/>
              <a:t>de cisaillement </a:t>
            </a:r>
            <a:r>
              <a:rPr lang="fr-BE" dirty="0" smtClean="0">
                <a:sym typeface="Symbol"/>
              </a:rPr>
              <a:t></a:t>
            </a:r>
            <a:endParaRPr lang="fr-BE" dirty="0"/>
          </a:p>
        </p:txBody>
      </p:sp>
      <p:grpSp>
        <p:nvGrpSpPr>
          <p:cNvPr id="27" name="Groupe 26"/>
          <p:cNvGrpSpPr/>
          <p:nvPr/>
        </p:nvGrpSpPr>
        <p:grpSpPr>
          <a:xfrm>
            <a:off x="2962116" y="2495453"/>
            <a:ext cx="3167209" cy="3946307"/>
            <a:chOff x="2962116" y="2495453"/>
            <a:chExt cx="3167209" cy="3946307"/>
          </a:xfrm>
        </p:grpSpPr>
        <p:pic>
          <p:nvPicPr>
            <p:cNvPr id="1027" name="Picture 3"/>
            <p:cNvPicPr>
              <a:picLocks noChangeAspect="1" noChangeArrowheads="1"/>
            </p:cNvPicPr>
            <p:nvPr/>
          </p:nvPicPr>
          <p:blipFill>
            <a:blip r:embed="rId5" cstate="print"/>
            <a:srcRect/>
            <a:stretch>
              <a:fillRect/>
            </a:stretch>
          </p:blipFill>
          <p:spPr bwMode="auto">
            <a:xfrm>
              <a:off x="2962116" y="2495453"/>
              <a:ext cx="3167209" cy="3946307"/>
            </a:xfrm>
            <a:prstGeom prst="rect">
              <a:avLst/>
            </a:prstGeom>
            <a:noFill/>
            <a:ln w="9525">
              <a:noFill/>
              <a:miter lim="800000"/>
              <a:headEnd/>
              <a:tailEnd/>
            </a:ln>
          </p:spPr>
        </p:pic>
        <p:sp>
          <p:nvSpPr>
            <p:cNvPr id="21" name="Flèche droite 20"/>
            <p:cNvSpPr/>
            <p:nvPr/>
          </p:nvSpPr>
          <p:spPr>
            <a:xfrm rot="9533988">
              <a:off x="3462062" y="3543198"/>
              <a:ext cx="288032" cy="288032"/>
            </a:xfrm>
            <a:prstGeom prst="rightArrow">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droite 21"/>
            <p:cNvSpPr/>
            <p:nvPr/>
          </p:nvSpPr>
          <p:spPr>
            <a:xfrm rot="9610672">
              <a:off x="4584629" y="2699423"/>
              <a:ext cx="288032" cy="288032"/>
            </a:xfrm>
            <a:prstGeom prst="rightArrow">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droite 22"/>
            <p:cNvSpPr/>
            <p:nvPr/>
          </p:nvSpPr>
          <p:spPr>
            <a:xfrm rot="8303912">
              <a:off x="4559288" y="3848335"/>
              <a:ext cx="288032" cy="288032"/>
            </a:xfrm>
            <a:prstGeom prst="rightArrow">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ZoneTexte 23"/>
            <p:cNvSpPr txBox="1"/>
            <p:nvPr/>
          </p:nvSpPr>
          <p:spPr>
            <a:xfrm>
              <a:off x="4893733" y="2504471"/>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25" name="ZoneTexte 24"/>
            <p:cNvSpPr txBox="1"/>
            <p:nvPr/>
          </p:nvSpPr>
          <p:spPr>
            <a:xfrm>
              <a:off x="3779912" y="3429000"/>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26" name="Rectangle 25"/>
            <p:cNvSpPr/>
            <p:nvPr/>
          </p:nvSpPr>
          <p:spPr>
            <a:xfrm>
              <a:off x="4860032" y="3717032"/>
              <a:ext cx="458780" cy="461665"/>
            </a:xfrm>
            <a:prstGeom prst="rect">
              <a:avLst/>
            </a:prstGeom>
          </p:spPr>
          <p:txBody>
            <a:bodyPr wrap="none">
              <a:spAutoFit/>
            </a:bodyPr>
            <a:lstStyle/>
            <a:p>
              <a:r>
                <a:rPr lang="fr-BE" sz="2400" dirty="0" smtClean="0">
                  <a:sym typeface="Wingdings"/>
                </a:rPr>
                <a:t></a:t>
              </a:r>
              <a:endParaRPr lang="fr-BE" dirty="0"/>
            </a:p>
          </p:txBody>
        </p:sp>
      </p:grpSp>
      <p:sp>
        <p:nvSpPr>
          <p:cNvPr id="20" name="ZoneTexte 19"/>
          <p:cNvSpPr txBox="1"/>
          <p:nvPr/>
        </p:nvSpPr>
        <p:spPr>
          <a:xfrm>
            <a:off x="5436096" y="2780928"/>
            <a:ext cx="3528392" cy="461665"/>
          </a:xfrm>
          <a:prstGeom prst="rect">
            <a:avLst/>
          </a:prstGeom>
          <a:noFill/>
        </p:spPr>
        <p:txBody>
          <a:bodyPr wrap="square" rtlCol="0">
            <a:spAutoFit/>
          </a:bodyPr>
          <a:lstStyle/>
          <a:p>
            <a:pPr algn="ctr"/>
            <a:r>
              <a:rPr lang="fr-BE" sz="2000" dirty="0" smtClean="0"/>
              <a:t>Résultats </a:t>
            </a:r>
            <a:r>
              <a:rPr lang="fr-BE" sz="2400" b="1" dirty="0" smtClean="0"/>
              <a:t>numériques</a:t>
            </a:r>
          </a:p>
        </p:txBody>
      </p:sp>
      <p:sp>
        <p:nvSpPr>
          <p:cNvPr id="31" name="Rectangle 30"/>
          <p:cNvSpPr/>
          <p:nvPr/>
        </p:nvSpPr>
        <p:spPr>
          <a:xfrm>
            <a:off x="4067944" y="6309320"/>
            <a:ext cx="93610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Rectangle 33"/>
          <p:cNvSpPr/>
          <p:nvPr/>
        </p:nvSpPr>
        <p:spPr>
          <a:xfrm>
            <a:off x="6732240" y="3645024"/>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6732240" y="4653136"/>
            <a:ext cx="158417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Rectangle 35"/>
          <p:cNvSpPr/>
          <p:nvPr/>
        </p:nvSpPr>
        <p:spPr>
          <a:xfrm>
            <a:off x="6732240" y="5373216"/>
            <a:ext cx="165618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ZoneTexte 28"/>
          <p:cNvSpPr txBox="1"/>
          <p:nvPr/>
        </p:nvSpPr>
        <p:spPr>
          <a:xfrm>
            <a:off x="6660232" y="3573016"/>
            <a:ext cx="1656184" cy="369332"/>
          </a:xfrm>
          <a:prstGeom prst="rect">
            <a:avLst/>
          </a:prstGeom>
          <a:noFill/>
        </p:spPr>
        <p:txBody>
          <a:bodyPr wrap="square" rtlCol="0">
            <a:spAutoFit/>
          </a:bodyPr>
          <a:lstStyle/>
          <a:p>
            <a:r>
              <a:rPr lang="fr-BE" b="1" dirty="0" smtClean="0"/>
              <a:t>Essai de sol</a:t>
            </a:r>
            <a:endParaRPr lang="fr-BE" dirty="0">
              <a:solidFill>
                <a:schemeClr val="tx1">
                  <a:lumMod val="65000"/>
                  <a:lumOff val="35000"/>
                </a:schemeClr>
              </a:solidFill>
            </a:endParaRPr>
          </a:p>
        </p:txBody>
      </p:sp>
      <p:pic>
        <p:nvPicPr>
          <p:cNvPr id="1029" name="Picture 5"/>
          <p:cNvPicPr>
            <a:picLocks noChangeAspect="1" noChangeArrowheads="1"/>
          </p:cNvPicPr>
          <p:nvPr/>
        </p:nvPicPr>
        <p:blipFill>
          <a:blip r:embed="rId6" cstate="print"/>
          <a:srcRect/>
          <a:stretch>
            <a:fillRect/>
          </a:stretch>
        </p:blipFill>
        <p:spPr bwMode="auto">
          <a:xfrm>
            <a:off x="6732240" y="4437112"/>
            <a:ext cx="2232247" cy="608187"/>
          </a:xfrm>
          <a:prstGeom prst="rect">
            <a:avLst/>
          </a:prstGeom>
          <a:noFill/>
          <a:ln w="9525">
            <a:noFill/>
            <a:miter lim="800000"/>
            <a:headEnd/>
            <a:tailEnd/>
          </a:ln>
        </p:spPr>
      </p:pic>
      <p:sp>
        <p:nvSpPr>
          <p:cNvPr id="37" name="Forme libre 36"/>
          <p:cNvSpPr/>
          <p:nvPr/>
        </p:nvSpPr>
        <p:spPr>
          <a:xfrm>
            <a:off x="-5588344" y="-3915816"/>
            <a:ext cx="17145120" cy="16359302"/>
          </a:xfrm>
          <a:custGeom>
            <a:avLst/>
            <a:gdLst>
              <a:gd name="connsiteX0" fmla="*/ 0 w 17145120"/>
              <a:gd name="connsiteY0" fmla="*/ 0 h 16359302"/>
              <a:gd name="connsiteX1" fmla="*/ 17145120 w 17145120"/>
              <a:gd name="connsiteY1" fmla="*/ 0 h 16359302"/>
              <a:gd name="connsiteX2" fmla="*/ 17145120 w 17145120"/>
              <a:gd name="connsiteY2" fmla="*/ 16359302 h 16359302"/>
              <a:gd name="connsiteX3" fmla="*/ 0 w 17145120"/>
              <a:gd name="connsiteY3" fmla="*/ 16359302 h 16359302"/>
              <a:gd name="connsiteX4" fmla="*/ 0 w 17145120"/>
              <a:gd name="connsiteY4" fmla="*/ 0 h 16359302"/>
              <a:gd name="connsiteX5" fmla="*/ 7863753 w 17145120"/>
              <a:gd name="connsiteY5" fmla="*/ 7863753 h 16359302"/>
              <a:gd name="connsiteX6" fmla="*/ 7863753 w 17145120"/>
              <a:gd name="connsiteY6" fmla="*/ 8495549 h 16359302"/>
              <a:gd name="connsiteX7" fmla="*/ 9281367 w 17145120"/>
              <a:gd name="connsiteY7" fmla="*/ 8495549 h 16359302"/>
              <a:gd name="connsiteX8" fmla="*/ 9281367 w 17145120"/>
              <a:gd name="connsiteY8" fmla="*/ 7863753 h 16359302"/>
              <a:gd name="connsiteX9" fmla="*/ 7863753 w 17145120"/>
              <a:gd name="connsiteY9" fmla="*/ 7863753 h 16359302"/>
              <a:gd name="connsiteX0" fmla="*/ 0 w 17145120"/>
              <a:gd name="connsiteY0" fmla="*/ 0 h 16359302"/>
              <a:gd name="connsiteX1" fmla="*/ 17145120 w 17145120"/>
              <a:gd name="connsiteY1" fmla="*/ 0 h 16359302"/>
              <a:gd name="connsiteX2" fmla="*/ 17145120 w 17145120"/>
              <a:gd name="connsiteY2" fmla="*/ 16359302 h 16359302"/>
              <a:gd name="connsiteX3" fmla="*/ 0 w 17145120"/>
              <a:gd name="connsiteY3" fmla="*/ 16359302 h 16359302"/>
              <a:gd name="connsiteX4" fmla="*/ 0 w 17145120"/>
              <a:gd name="connsiteY4" fmla="*/ 0 h 16359302"/>
              <a:gd name="connsiteX5" fmla="*/ 7863753 w 17145120"/>
              <a:gd name="connsiteY5" fmla="*/ 7863753 h 16359302"/>
              <a:gd name="connsiteX6" fmla="*/ 7863753 w 17145120"/>
              <a:gd name="connsiteY6" fmla="*/ 8495549 h 16359302"/>
              <a:gd name="connsiteX7" fmla="*/ 9281367 w 17145120"/>
              <a:gd name="connsiteY7" fmla="*/ 8495549 h 16359302"/>
              <a:gd name="connsiteX8" fmla="*/ 10009112 w 17145120"/>
              <a:gd name="connsiteY8" fmla="*/ 7848872 h 16359302"/>
              <a:gd name="connsiteX9" fmla="*/ 7863753 w 17145120"/>
              <a:gd name="connsiteY9" fmla="*/ 7863753 h 16359302"/>
              <a:gd name="connsiteX0" fmla="*/ 0 w 17145120"/>
              <a:gd name="connsiteY0" fmla="*/ 0 h 16359302"/>
              <a:gd name="connsiteX1" fmla="*/ 17145120 w 17145120"/>
              <a:gd name="connsiteY1" fmla="*/ 0 h 16359302"/>
              <a:gd name="connsiteX2" fmla="*/ 17145120 w 17145120"/>
              <a:gd name="connsiteY2" fmla="*/ 16359302 h 16359302"/>
              <a:gd name="connsiteX3" fmla="*/ 0 w 17145120"/>
              <a:gd name="connsiteY3" fmla="*/ 16359302 h 16359302"/>
              <a:gd name="connsiteX4" fmla="*/ 0 w 17145120"/>
              <a:gd name="connsiteY4" fmla="*/ 0 h 16359302"/>
              <a:gd name="connsiteX5" fmla="*/ 7863753 w 17145120"/>
              <a:gd name="connsiteY5" fmla="*/ 7863753 h 16359302"/>
              <a:gd name="connsiteX6" fmla="*/ 7863753 w 17145120"/>
              <a:gd name="connsiteY6" fmla="*/ 8495549 h 16359302"/>
              <a:gd name="connsiteX7" fmla="*/ 10009112 w 17145120"/>
              <a:gd name="connsiteY7" fmla="*/ 8496944 h 16359302"/>
              <a:gd name="connsiteX8" fmla="*/ 10009112 w 17145120"/>
              <a:gd name="connsiteY8" fmla="*/ 7848872 h 16359302"/>
              <a:gd name="connsiteX9" fmla="*/ 7863753 w 17145120"/>
              <a:gd name="connsiteY9" fmla="*/ 7863753 h 16359302"/>
              <a:gd name="connsiteX0" fmla="*/ 0 w 17145120"/>
              <a:gd name="connsiteY0" fmla="*/ 0 h 16359302"/>
              <a:gd name="connsiteX1" fmla="*/ 17145120 w 17145120"/>
              <a:gd name="connsiteY1" fmla="*/ 0 h 16359302"/>
              <a:gd name="connsiteX2" fmla="*/ 17145120 w 17145120"/>
              <a:gd name="connsiteY2" fmla="*/ 16359302 h 16359302"/>
              <a:gd name="connsiteX3" fmla="*/ 0 w 17145120"/>
              <a:gd name="connsiteY3" fmla="*/ 16359302 h 16359302"/>
              <a:gd name="connsiteX4" fmla="*/ 0 w 17145120"/>
              <a:gd name="connsiteY4" fmla="*/ 0 h 16359302"/>
              <a:gd name="connsiteX5" fmla="*/ 7863753 w 17145120"/>
              <a:gd name="connsiteY5" fmla="*/ 7863753 h 16359302"/>
              <a:gd name="connsiteX6" fmla="*/ 7863753 w 17145120"/>
              <a:gd name="connsiteY6" fmla="*/ 8495549 h 16359302"/>
              <a:gd name="connsiteX7" fmla="*/ 10009112 w 17145120"/>
              <a:gd name="connsiteY7" fmla="*/ 8352928 h 16359302"/>
              <a:gd name="connsiteX8" fmla="*/ 10009112 w 17145120"/>
              <a:gd name="connsiteY8" fmla="*/ 7848872 h 16359302"/>
              <a:gd name="connsiteX9" fmla="*/ 7863753 w 17145120"/>
              <a:gd name="connsiteY9" fmla="*/ 7863753 h 16359302"/>
              <a:gd name="connsiteX0" fmla="*/ 0 w 17145120"/>
              <a:gd name="connsiteY0" fmla="*/ 0 h 16359302"/>
              <a:gd name="connsiteX1" fmla="*/ 17145120 w 17145120"/>
              <a:gd name="connsiteY1" fmla="*/ 0 h 16359302"/>
              <a:gd name="connsiteX2" fmla="*/ 17145120 w 17145120"/>
              <a:gd name="connsiteY2" fmla="*/ 16359302 h 16359302"/>
              <a:gd name="connsiteX3" fmla="*/ 0 w 17145120"/>
              <a:gd name="connsiteY3" fmla="*/ 16359302 h 16359302"/>
              <a:gd name="connsiteX4" fmla="*/ 0 w 17145120"/>
              <a:gd name="connsiteY4" fmla="*/ 0 h 16359302"/>
              <a:gd name="connsiteX5" fmla="*/ 7863753 w 17145120"/>
              <a:gd name="connsiteY5" fmla="*/ 7863753 h 16359302"/>
              <a:gd name="connsiteX6" fmla="*/ 7848872 w 17145120"/>
              <a:gd name="connsiteY6" fmla="*/ 8352928 h 16359302"/>
              <a:gd name="connsiteX7" fmla="*/ 10009112 w 17145120"/>
              <a:gd name="connsiteY7" fmla="*/ 8352928 h 16359302"/>
              <a:gd name="connsiteX8" fmla="*/ 10009112 w 17145120"/>
              <a:gd name="connsiteY8" fmla="*/ 7848872 h 16359302"/>
              <a:gd name="connsiteX9" fmla="*/ 7863753 w 17145120"/>
              <a:gd name="connsiteY9" fmla="*/ 7863753 h 16359302"/>
              <a:gd name="connsiteX0" fmla="*/ 0 w 17145120"/>
              <a:gd name="connsiteY0" fmla="*/ 0 h 16359302"/>
              <a:gd name="connsiteX1" fmla="*/ 17145120 w 17145120"/>
              <a:gd name="connsiteY1" fmla="*/ 0 h 16359302"/>
              <a:gd name="connsiteX2" fmla="*/ 17145120 w 17145120"/>
              <a:gd name="connsiteY2" fmla="*/ 16359302 h 16359302"/>
              <a:gd name="connsiteX3" fmla="*/ 0 w 17145120"/>
              <a:gd name="connsiteY3" fmla="*/ 16359302 h 16359302"/>
              <a:gd name="connsiteX4" fmla="*/ 0 w 17145120"/>
              <a:gd name="connsiteY4" fmla="*/ 0 h 16359302"/>
              <a:gd name="connsiteX5" fmla="*/ 7848872 w 17145120"/>
              <a:gd name="connsiteY5" fmla="*/ 7848872 h 16359302"/>
              <a:gd name="connsiteX6" fmla="*/ 7848872 w 17145120"/>
              <a:gd name="connsiteY6" fmla="*/ 8352928 h 16359302"/>
              <a:gd name="connsiteX7" fmla="*/ 10009112 w 17145120"/>
              <a:gd name="connsiteY7" fmla="*/ 8352928 h 16359302"/>
              <a:gd name="connsiteX8" fmla="*/ 10009112 w 17145120"/>
              <a:gd name="connsiteY8" fmla="*/ 7848872 h 16359302"/>
              <a:gd name="connsiteX9" fmla="*/ 7848872 w 17145120"/>
              <a:gd name="connsiteY9" fmla="*/ 7848872 h 16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120" h="16359302">
                <a:moveTo>
                  <a:pt x="0" y="0"/>
                </a:moveTo>
                <a:lnTo>
                  <a:pt x="17145120" y="0"/>
                </a:lnTo>
                <a:lnTo>
                  <a:pt x="17145120" y="16359302"/>
                </a:lnTo>
                <a:lnTo>
                  <a:pt x="0" y="16359302"/>
                </a:lnTo>
                <a:lnTo>
                  <a:pt x="0" y="0"/>
                </a:lnTo>
                <a:close/>
                <a:moveTo>
                  <a:pt x="7848872" y="7848872"/>
                </a:moveTo>
                <a:lnTo>
                  <a:pt x="7848872" y="8352928"/>
                </a:lnTo>
                <a:lnTo>
                  <a:pt x="10009112" y="8352928"/>
                </a:lnTo>
                <a:lnTo>
                  <a:pt x="10009112" y="7848872"/>
                </a:lnTo>
                <a:lnTo>
                  <a:pt x="7848872" y="7848872"/>
                </a:lnTo>
                <a:close/>
              </a:path>
            </a:pathLst>
          </a:custGeom>
          <a:gradFill flip="none" rotWithShape="1">
            <a:gsLst>
              <a:gs pos="14000">
                <a:srgbClr val="C00000">
                  <a:alpha val="37000"/>
                </a:srgbClr>
              </a:gs>
              <a:gs pos="58000">
                <a:schemeClr val="accent1">
                  <a:tint val="23500"/>
                  <a:satMod val="160000"/>
                  <a:alpha val="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8" name="Espace réservé du numéro de diapositive 27"/>
          <p:cNvSpPr>
            <a:spLocks noGrp="1"/>
          </p:cNvSpPr>
          <p:nvPr>
            <p:ph type="sldNum" sz="quarter" idx="12"/>
          </p:nvPr>
        </p:nvSpPr>
        <p:spPr/>
        <p:txBody>
          <a:bodyPr/>
          <a:lstStyle/>
          <a:p>
            <a:fld id="{74EF6541-E2B0-4EFA-A85B-A11FC5D2612C}" type="slidenum">
              <a:rPr lang="fr-BE" smtClean="0"/>
              <a:pPr/>
              <a:t>30</a:t>
            </a:fld>
            <a:endParaRPr lang="fr-BE"/>
          </a:p>
        </p:txBody>
      </p:sp>
      <p:grpSp>
        <p:nvGrpSpPr>
          <p:cNvPr id="39" name="Groupe 38"/>
          <p:cNvGrpSpPr>
            <a:grpSpLocks noChangeAspect="1"/>
          </p:cNvGrpSpPr>
          <p:nvPr/>
        </p:nvGrpSpPr>
        <p:grpSpPr>
          <a:xfrm>
            <a:off x="0" y="5637888"/>
            <a:ext cx="2079252" cy="1440000"/>
            <a:chOff x="253702" y="-531440"/>
            <a:chExt cx="4677247" cy="3239269"/>
          </a:xfrm>
        </p:grpSpPr>
        <p:pic>
          <p:nvPicPr>
            <p:cNvPr id="40" name="Picture 9" descr="Résultat de recherche d'images pour &quot;logo spw&quot;"/>
            <p:cNvPicPr>
              <a:picLocks noChangeAspect="1" noChangeArrowheads="1"/>
            </p:cNvPicPr>
            <p:nvPr/>
          </p:nvPicPr>
          <p:blipFill>
            <a:blip r:embed="rId7" cstate="print"/>
            <a:srcRect/>
            <a:stretch>
              <a:fillRect/>
            </a:stretch>
          </p:blipFill>
          <p:spPr bwMode="auto">
            <a:xfrm>
              <a:off x="253702" y="261739"/>
              <a:ext cx="3310186" cy="1655093"/>
            </a:xfrm>
            <a:prstGeom prst="rect">
              <a:avLst/>
            </a:prstGeom>
            <a:noFill/>
          </p:spPr>
        </p:pic>
        <p:pic>
          <p:nvPicPr>
            <p:cNvPr id="41" name="Picture 11" descr="Résultat de recherche d'images pour &quot;logo DGO3&quot;"/>
            <p:cNvPicPr>
              <a:picLocks noChangeAspect="1" noChangeArrowheads="1"/>
            </p:cNvPicPr>
            <p:nvPr/>
          </p:nvPicPr>
          <p:blipFill>
            <a:blip r:embed="rId8" cstate="print"/>
            <a:srcRect/>
            <a:stretch>
              <a:fillRect/>
            </a:stretch>
          </p:blipFill>
          <p:spPr bwMode="auto">
            <a:xfrm>
              <a:off x="1691680" y="-531440"/>
              <a:ext cx="3239269" cy="3239269"/>
            </a:xfrm>
            <a:prstGeom prst="rect">
              <a:avLst/>
            </a:prstGeom>
            <a:noFill/>
          </p:spPr>
        </p:pic>
      </p:grpSp>
      <p:sp>
        <p:nvSpPr>
          <p:cNvPr id="30" name="ZoneTexte 29"/>
          <p:cNvSpPr txBox="1"/>
          <p:nvPr/>
        </p:nvSpPr>
        <p:spPr>
          <a:xfrm>
            <a:off x="6644466" y="5316974"/>
            <a:ext cx="2376264" cy="369332"/>
          </a:xfrm>
          <a:prstGeom prst="rect">
            <a:avLst/>
          </a:prstGeom>
          <a:noFill/>
        </p:spPr>
        <p:txBody>
          <a:bodyPr wrap="square" rtlCol="0">
            <a:spAutoFit/>
          </a:bodyPr>
          <a:lstStyle/>
          <a:p>
            <a:r>
              <a:rPr lang="fr-BE" b="1" dirty="0" smtClean="0"/>
              <a:t>Théorie de Rankine</a:t>
            </a:r>
            <a:endParaRPr lang="fr-BE" dirty="0">
              <a:solidFill>
                <a:schemeClr val="tx1">
                  <a:lumMod val="65000"/>
                  <a:lumOff val="35000"/>
                </a:schemeClr>
              </a:solidFill>
            </a:endParaRPr>
          </a:p>
        </p:txBody>
      </p:sp>
    </p:spTree>
    <p:custDataLst>
      <p:tags r:id="rId1"/>
    </p:custDataLst>
  </p:cSld>
  <p:clrMapOvr>
    <a:masterClrMapping/>
  </p:clrMapOvr>
  <p:transition advTm="350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8.33333E-7 3.27475E-6 L -0.10625 0.00046 " pathEditMode="relative" rAng="0" ptsTypes="AA">
                                      <p:cBhvr>
                                        <p:cTn id="10" dur="500" fill="hold"/>
                                        <p:tgtEl>
                                          <p:spTgt spid="1026"/>
                                        </p:tgtEl>
                                        <p:attrNameLst>
                                          <p:attrName>ppt_x</p:attrName>
                                          <p:attrName>ppt_y</p:attrName>
                                        </p:attrNameLst>
                                      </p:cBhvr>
                                      <p:rCtr x="-53"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0625 0.00046 L -0.30312 0.00046 " pathEditMode="relative" rAng="0" ptsTypes="AA">
                                      <p:cBhvr>
                                        <p:cTn id="14" dur="2000" fill="hold"/>
                                        <p:tgtEl>
                                          <p:spTgt spid="1026"/>
                                        </p:tgtEl>
                                        <p:attrNameLst>
                                          <p:attrName>ppt_x</p:attrName>
                                          <p:attrName>ppt_y</p:attrName>
                                        </p:attrNameLst>
                                      </p:cBhvr>
                                      <p:rCtr x="-98" y="0"/>
                                    </p:animMotion>
                                  </p:childTnLst>
                                </p:cTn>
                              </p:par>
                              <p:par>
                                <p:cTn id="15" presetID="10" presetClass="exit" presetSubtype="0" fill="hold" nodeType="with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par>
                                <p:cTn id="18" presetID="0" presetClass="path" presetSubtype="0" accel="50000" decel="50000" fill="hold" nodeType="withEffect">
                                  <p:stCondLst>
                                    <p:cond delay="0"/>
                                  </p:stCondLst>
                                  <p:childTnLst>
                                    <p:animMotion origin="layout" path="M 1.11111E-6 2.96296E-6 L -0.18906 2.96296E-6 " pathEditMode="relative" ptsTypes="AA">
                                      <p:cBhvr>
                                        <p:cTn id="19" dur="500" fill="hold"/>
                                        <p:tgtEl>
                                          <p:spTgt spid="27"/>
                                        </p:tgtEl>
                                        <p:attrNameLst>
                                          <p:attrName>ppt_x</p:attrName>
                                          <p:attrName>ppt_y</p:attrName>
                                        </p:attrNameLst>
                                      </p:cBhvr>
                                    </p:animMotion>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500"/>
                                        <p:tgtEl>
                                          <p:spTgt spid="1029"/>
                                        </p:tgtEl>
                                      </p:cBhvr>
                                    </p:animEffect>
                                  </p:childTnLst>
                                </p:cTn>
                              </p:par>
                              <p:par>
                                <p:cTn id="38" presetID="0" presetClass="path" presetSubtype="0" accel="50000" decel="50000" fill="hold" grpId="0" nodeType="withEffect">
                                  <p:stCondLst>
                                    <p:cond delay="0"/>
                                  </p:stCondLst>
                                  <p:childTnLst>
                                    <p:animMotion origin="layout" path="M -3.05556E-6 3.33333E-6 L -0.14167 3.33333E-6 " pathEditMode="relative" ptsTypes="AA">
                                      <p:cBhvr>
                                        <p:cTn id="39" dur="500" fill="hold"/>
                                        <p:tgtEl>
                                          <p:spTgt spid="20"/>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1.11111E-6 5.18519E-6 L -0.11806 5.18519E-6 " pathEditMode="relative" ptsTypes="AA">
                                      <p:cBhvr>
                                        <p:cTn id="41" dur="500" fill="hold"/>
                                        <p:tgtEl>
                                          <p:spTgt spid="13"/>
                                        </p:tgtEl>
                                        <p:attrNameLst>
                                          <p:attrName>ppt_x</p:attrName>
                                          <p:attrName>ppt_y</p:attrName>
                                        </p:attrNameLst>
                                      </p:cBhvr>
                                    </p:animMotion>
                                  </p:childTnLst>
                                </p:cTn>
                              </p:par>
                              <p:par>
                                <p:cTn id="42" presetID="0" presetClass="path" presetSubtype="0" accel="50000" decel="50000" fill="hold" grpId="1" nodeType="withEffect">
                                  <p:stCondLst>
                                    <p:cond delay="0"/>
                                  </p:stCondLst>
                                  <p:childTnLst>
                                    <p:animMotion origin="layout" path="M 0 0 L -0.12587 0 " pathEditMode="relative" ptsTypes="AA">
                                      <p:cBhvr>
                                        <p:cTn id="43" dur="500" fill="hold"/>
                                        <p:tgtEl>
                                          <p:spTgt spid="29"/>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3.61111E-6 -2.22222E-6 L -0.11945 -0.00208 " pathEditMode="relative" rAng="0" ptsTypes="AA">
                                      <p:cBhvr>
                                        <p:cTn id="45" dur="500" fill="hold"/>
                                        <p:tgtEl>
                                          <p:spTgt spid="14"/>
                                        </p:tgtEl>
                                        <p:attrNameLst>
                                          <p:attrName>ppt_x</p:attrName>
                                          <p:attrName>ppt_y</p:attrName>
                                        </p:attrNameLst>
                                      </p:cBhvr>
                                      <p:rCtr x="-60" y="-1"/>
                                    </p:animMotion>
                                  </p:childTnLst>
                                </p:cTn>
                              </p:par>
                              <p:par>
                                <p:cTn id="46" presetID="0" presetClass="path" presetSubtype="0" accel="50000" decel="50000" fill="hold" nodeType="withEffect">
                                  <p:stCondLst>
                                    <p:cond delay="0"/>
                                  </p:stCondLst>
                                  <p:childTnLst>
                                    <p:animMotion origin="layout" path="M -3.88889E-6 1.11111E-6 L -0.11823 1.11111E-6 " pathEditMode="relative" rAng="0" ptsTypes="AA">
                                      <p:cBhvr>
                                        <p:cTn id="47" dur="500" fill="hold"/>
                                        <p:tgtEl>
                                          <p:spTgt spid="1029"/>
                                        </p:tgtEl>
                                        <p:attrNameLst>
                                          <p:attrName>ppt_x</p:attrName>
                                          <p:attrName>ppt_y</p:attrName>
                                        </p:attrNameLst>
                                      </p:cBhvr>
                                      <p:rCtr x="-59" y="0"/>
                                    </p:animMotion>
                                  </p:childTnLst>
                                </p:cTn>
                              </p:par>
                              <p:par>
                                <p:cTn id="48" presetID="0" presetClass="path" presetSubtype="0" accel="50000" decel="50000" fill="hold" grpId="0" nodeType="withEffect">
                                  <p:stCondLst>
                                    <p:cond delay="0"/>
                                  </p:stCondLst>
                                  <p:childTnLst>
                                    <p:animMotion origin="layout" path="M 6.66667E-6 3.33333E-6 L -0.11805 3.33333E-6 " pathEditMode="relative" ptsTypes="AA">
                                      <p:cBhvr>
                                        <p:cTn id="49" dur="500" fill="hold"/>
                                        <p:tgtEl>
                                          <p:spTgt spid="15"/>
                                        </p:tgtEl>
                                        <p:attrNameLst>
                                          <p:attrName>ppt_x</p:attrName>
                                          <p:attrName>ppt_y</p:attrName>
                                        </p:attrNameLst>
                                      </p:cBhvr>
                                    </p:animMotion>
                                  </p:childTnLst>
                                </p:cTn>
                              </p:par>
                              <p:par>
                                <p:cTn id="50" presetID="0" presetClass="path" presetSubtype="0" accel="50000" decel="50000" fill="hold" grpId="1" nodeType="withEffect">
                                  <p:stCondLst>
                                    <p:cond delay="0"/>
                                  </p:stCondLst>
                                  <p:childTnLst>
                                    <p:animMotion origin="layout" path="M 2.5E-6 1.85185E-6 L -0.12014 0.00231 " pathEditMode="relative" rAng="0" ptsTypes="AA">
                                      <p:cBhvr>
                                        <p:cTn id="51" dur="500" fill="hold"/>
                                        <p:tgtEl>
                                          <p:spTgt spid="30"/>
                                        </p:tgtEl>
                                        <p:attrNameLst>
                                          <p:attrName>ppt_x</p:attrName>
                                          <p:attrName>ppt_y</p:attrName>
                                        </p:attrNameLst>
                                      </p:cBhvr>
                                      <p:rCtr x="-60" y="1"/>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p:bldP spid="34" grpId="0" animBg="1"/>
      <p:bldP spid="35" grpId="0" animBg="1"/>
      <p:bldP spid="36" grpId="0" animBg="1"/>
      <p:bldP spid="29" grpId="0"/>
      <p:bldP spid="29" grpId="1"/>
      <p:bldP spid="37" grpId="0" animBg="1"/>
      <p:bldP spid="30" grpId="0"/>
      <p:bldP spid="3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llipse 38"/>
          <p:cNvSpPr/>
          <p:nvPr/>
        </p:nvSpPr>
        <p:spPr>
          <a:xfrm>
            <a:off x="683568" y="3391976"/>
            <a:ext cx="1116000" cy="1117144"/>
          </a:xfrm>
          <a:prstGeom prst="ellipse">
            <a:avLst/>
          </a:prstGeom>
          <a:solidFill>
            <a:srgbClr val="55CF8F"/>
          </a:solidFill>
          <a:ln w="28575">
            <a:solidFill>
              <a:srgbClr val="F24804"/>
            </a:solidFill>
            <a:prstDash val="solid"/>
          </a:ln>
          <a:scene3d>
            <a:camera prst="orthographicFront">
              <a:rot lat="18033534" lon="2365580" rev="18486633"/>
            </a:camera>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Ellipse 40"/>
          <p:cNvSpPr/>
          <p:nvPr/>
        </p:nvSpPr>
        <p:spPr>
          <a:xfrm>
            <a:off x="960583" y="3657974"/>
            <a:ext cx="540000" cy="540000"/>
          </a:xfrm>
          <a:prstGeom prst="ellipse">
            <a:avLst/>
          </a:prstGeom>
          <a:solidFill>
            <a:srgbClr val="2FA768"/>
          </a:solidFill>
          <a:ln w="3175">
            <a:solidFill>
              <a:schemeClr val="tx1">
                <a:lumMod val="50000"/>
                <a:lumOff val="50000"/>
              </a:schemeClr>
            </a:solidFill>
            <a:prstDash val="solid"/>
          </a:ln>
          <a:scene3d>
            <a:camera prst="orthographicFront">
              <a:rot lat="18033534" lon="2365580" rev="18486633"/>
            </a:camera>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Ellipse 39"/>
          <p:cNvSpPr/>
          <p:nvPr/>
        </p:nvSpPr>
        <p:spPr>
          <a:xfrm>
            <a:off x="1165042" y="3853992"/>
            <a:ext cx="144016" cy="144000"/>
          </a:xfrm>
          <a:prstGeom prst="ellipse">
            <a:avLst/>
          </a:prstGeom>
          <a:solidFill>
            <a:schemeClr val="tx1"/>
          </a:solidFill>
          <a:ln>
            <a:solidFill>
              <a:schemeClr val="tx1"/>
            </a:solidFill>
          </a:ln>
          <a:scene3d>
            <a:camera prst="orthographicFront">
              <a:rot lat="18033534" lon="2365580" rev="18486633"/>
            </a:camera>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a:lstStyle/>
          <a:p>
            <a:r>
              <a:rPr lang="fr-BE" dirty="0" smtClean="0"/>
              <a:t>Canevas d’étude géotechnique</a:t>
            </a:r>
            <a:endParaRPr lang="fr-BE" dirty="0"/>
          </a:p>
        </p:txBody>
      </p:sp>
      <p:sp>
        <p:nvSpPr>
          <p:cNvPr id="3" name="Espace réservé du contenu 2"/>
          <p:cNvSpPr>
            <a:spLocks noGrp="1"/>
          </p:cNvSpPr>
          <p:nvPr>
            <p:ph idx="1"/>
          </p:nvPr>
        </p:nvSpPr>
        <p:spPr/>
        <p:txBody>
          <a:bodyPr/>
          <a:lstStyle/>
          <a:p>
            <a:pPr algn="ctr">
              <a:buNone/>
            </a:pPr>
            <a:r>
              <a:rPr lang="fr-BE" dirty="0" smtClean="0"/>
              <a:t>3. </a:t>
            </a:r>
            <a:r>
              <a:rPr lang="fr-BE" b="1" dirty="0" smtClean="0">
                <a:solidFill>
                  <a:srgbClr val="C00000"/>
                </a:solidFill>
              </a:rPr>
              <a:t>calcul final </a:t>
            </a:r>
            <a:r>
              <a:rPr lang="fr-BE" sz="2400" dirty="0" smtClean="0">
                <a:solidFill>
                  <a:schemeClr val="tx1">
                    <a:lumMod val="50000"/>
                    <a:lumOff val="50000"/>
                  </a:schemeClr>
                </a:solidFill>
              </a:rPr>
              <a:t>du rayon du cône d’effondrement maximum</a:t>
            </a:r>
            <a:endParaRPr lang="fr-BE" dirty="0" smtClean="0">
              <a:solidFill>
                <a:schemeClr val="tx1">
                  <a:lumMod val="50000"/>
                  <a:lumOff val="50000"/>
                </a:schemeClr>
              </a:solidFill>
            </a:endParaRPr>
          </a:p>
          <a:p>
            <a:endParaRPr lang="fr-BE" dirty="0"/>
          </a:p>
        </p:txBody>
      </p:sp>
      <p:sp>
        <p:nvSpPr>
          <p:cNvPr id="4" name="ZoneTexte 3"/>
          <p:cNvSpPr txBox="1"/>
          <p:nvPr/>
        </p:nvSpPr>
        <p:spPr>
          <a:xfrm>
            <a:off x="2808312" y="2780928"/>
            <a:ext cx="3528392" cy="461665"/>
          </a:xfrm>
          <a:prstGeom prst="rect">
            <a:avLst/>
          </a:prstGeom>
          <a:noFill/>
        </p:spPr>
        <p:txBody>
          <a:bodyPr wrap="square" rtlCol="0">
            <a:spAutoFit/>
          </a:bodyPr>
          <a:lstStyle/>
          <a:p>
            <a:pPr algn="ctr"/>
            <a:r>
              <a:rPr lang="fr-BE" sz="2000" dirty="0" smtClean="0"/>
              <a:t>Résultats </a:t>
            </a:r>
            <a:r>
              <a:rPr lang="fr-BE" sz="2400" b="1" dirty="0" smtClean="0"/>
              <a:t>graphiques</a:t>
            </a:r>
            <a:endParaRPr lang="fr-BE" sz="2000" dirty="0"/>
          </a:p>
        </p:txBody>
      </p:sp>
      <p:sp>
        <p:nvSpPr>
          <p:cNvPr id="12" name="ZoneTexte 11"/>
          <p:cNvSpPr txBox="1"/>
          <p:nvPr/>
        </p:nvSpPr>
        <p:spPr>
          <a:xfrm>
            <a:off x="3255978" y="3476208"/>
            <a:ext cx="5472608" cy="923330"/>
          </a:xfrm>
          <a:prstGeom prst="rect">
            <a:avLst/>
          </a:prstGeom>
          <a:noFill/>
        </p:spPr>
        <p:txBody>
          <a:bodyPr wrap="square" rtlCol="0">
            <a:spAutoFit/>
          </a:bodyPr>
          <a:lstStyle/>
          <a:p>
            <a:r>
              <a:rPr lang="fr-BE" dirty="0" smtClean="0"/>
              <a:t>Un </a:t>
            </a:r>
            <a:r>
              <a:rPr lang="fr-BE" b="1" dirty="0" smtClean="0"/>
              <a:t>plan</a:t>
            </a:r>
            <a:r>
              <a:rPr lang="fr-BE" dirty="0" smtClean="0"/>
              <a:t> (min 1/2500): position </a:t>
            </a:r>
            <a:r>
              <a:rPr lang="fr-BE" b="1" dirty="0" smtClean="0"/>
              <a:t>puits</a:t>
            </a:r>
            <a:r>
              <a:rPr lang="fr-BE" dirty="0" smtClean="0"/>
              <a:t>, </a:t>
            </a:r>
            <a:r>
              <a:rPr lang="fr-BE" b="1" dirty="0" smtClean="0">
                <a:solidFill>
                  <a:srgbClr val="00B050"/>
                </a:solidFill>
              </a:rPr>
              <a:t>imprécision</a:t>
            </a:r>
            <a:r>
              <a:rPr lang="fr-BE" dirty="0" smtClean="0"/>
              <a:t>, </a:t>
            </a:r>
            <a:r>
              <a:rPr lang="fr-BE" b="1" dirty="0" smtClean="0">
                <a:solidFill>
                  <a:srgbClr val="FF5050"/>
                </a:solidFill>
              </a:rPr>
              <a:t>zone de contrainte calculée</a:t>
            </a:r>
            <a:r>
              <a:rPr lang="fr-BE" dirty="0" smtClean="0"/>
              <a:t>, implantation du </a:t>
            </a:r>
            <a:r>
              <a:rPr lang="fr-BE" b="1" dirty="0" smtClean="0"/>
              <a:t>bâti</a:t>
            </a:r>
            <a:r>
              <a:rPr lang="fr-BE" dirty="0" smtClean="0"/>
              <a:t>, </a:t>
            </a:r>
            <a:r>
              <a:rPr lang="fr-BE" b="1" dirty="0" smtClean="0"/>
              <a:t>voiries</a:t>
            </a:r>
            <a:r>
              <a:rPr lang="fr-BE" dirty="0" smtClean="0"/>
              <a:t> et </a:t>
            </a:r>
            <a:r>
              <a:rPr lang="fr-BE" b="1" dirty="0" smtClean="0"/>
              <a:t>impétrants</a:t>
            </a:r>
            <a:endParaRPr lang="fr-BE" b="1" dirty="0">
              <a:solidFill>
                <a:schemeClr val="tx1">
                  <a:lumMod val="65000"/>
                  <a:lumOff val="35000"/>
                </a:schemeClr>
              </a:solidFill>
            </a:endParaRPr>
          </a:p>
        </p:txBody>
      </p:sp>
      <p:sp>
        <p:nvSpPr>
          <p:cNvPr id="13" name="ZoneTexte 12"/>
          <p:cNvSpPr txBox="1"/>
          <p:nvPr/>
        </p:nvSpPr>
        <p:spPr>
          <a:xfrm>
            <a:off x="2808312" y="3634391"/>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4" name="ZoneTexte 13"/>
          <p:cNvSpPr txBox="1"/>
          <p:nvPr/>
        </p:nvSpPr>
        <p:spPr>
          <a:xfrm>
            <a:off x="2808312" y="4509120"/>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5" name="Rectangle 14"/>
          <p:cNvSpPr/>
          <p:nvPr/>
        </p:nvSpPr>
        <p:spPr>
          <a:xfrm>
            <a:off x="2808312" y="5301208"/>
            <a:ext cx="458780" cy="461665"/>
          </a:xfrm>
          <a:prstGeom prst="rect">
            <a:avLst/>
          </a:prstGeom>
        </p:spPr>
        <p:txBody>
          <a:bodyPr wrap="none">
            <a:spAutoFit/>
          </a:bodyPr>
          <a:lstStyle/>
          <a:p>
            <a:r>
              <a:rPr lang="fr-BE" sz="2400" dirty="0" smtClean="0">
                <a:sym typeface="Wingdings"/>
              </a:rPr>
              <a:t></a:t>
            </a:r>
            <a:endParaRPr lang="fr-BE" dirty="0"/>
          </a:p>
        </p:txBody>
      </p:sp>
      <p:sp>
        <p:nvSpPr>
          <p:cNvPr id="16" name="ZoneTexte 15"/>
          <p:cNvSpPr txBox="1"/>
          <p:nvPr/>
        </p:nvSpPr>
        <p:spPr>
          <a:xfrm>
            <a:off x="3240360" y="4509120"/>
            <a:ext cx="5652120" cy="646331"/>
          </a:xfrm>
          <a:prstGeom prst="rect">
            <a:avLst/>
          </a:prstGeom>
          <a:noFill/>
        </p:spPr>
        <p:txBody>
          <a:bodyPr wrap="square" rtlCol="0">
            <a:spAutoFit/>
          </a:bodyPr>
          <a:lstStyle/>
          <a:p>
            <a:r>
              <a:rPr lang="fr-BE" dirty="0" smtClean="0"/>
              <a:t>Une </a:t>
            </a:r>
            <a:r>
              <a:rPr lang="fr-BE" b="1" dirty="0" smtClean="0"/>
              <a:t>coupe</a:t>
            </a:r>
            <a:r>
              <a:rPr lang="fr-BE" dirty="0" smtClean="0"/>
              <a:t> (min 1/2500, même échelle) reprenant les mêmes éléments</a:t>
            </a:r>
            <a:endParaRPr lang="fr-BE" dirty="0"/>
          </a:p>
        </p:txBody>
      </p:sp>
      <p:sp>
        <p:nvSpPr>
          <p:cNvPr id="17" name="Rectangle 16"/>
          <p:cNvSpPr/>
          <p:nvPr/>
        </p:nvSpPr>
        <p:spPr>
          <a:xfrm>
            <a:off x="3240360" y="5301208"/>
            <a:ext cx="4572000" cy="369332"/>
          </a:xfrm>
          <a:prstGeom prst="rect">
            <a:avLst/>
          </a:prstGeom>
        </p:spPr>
        <p:txBody>
          <a:bodyPr>
            <a:spAutoFit/>
          </a:bodyPr>
          <a:lstStyle/>
          <a:p>
            <a:r>
              <a:rPr lang="fr-BE" dirty="0" smtClean="0"/>
              <a:t>Une </a:t>
            </a:r>
            <a:r>
              <a:rPr lang="fr-BE" b="1" dirty="0" smtClean="0"/>
              <a:t>coupe</a:t>
            </a:r>
            <a:r>
              <a:rPr lang="fr-BE" dirty="0" smtClean="0"/>
              <a:t> transversale éventuelle</a:t>
            </a:r>
            <a:endParaRPr lang="fr-BE" dirty="0"/>
          </a:p>
        </p:txBody>
      </p:sp>
      <p:sp>
        <p:nvSpPr>
          <p:cNvPr id="11" name="Flèche vers le bas 10"/>
          <p:cNvSpPr/>
          <p:nvPr/>
        </p:nvSpPr>
        <p:spPr>
          <a:xfrm rot="10800000">
            <a:off x="395536" y="3495157"/>
            <a:ext cx="576064" cy="432048"/>
          </a:xfrm>
          <a:prstGeom prst="downArrow">
            <a:avLst>
              <a:gd name="adj1" fmla="val 72430"/>
              <a:gd name="adj2" fmla="val 51725"/>
            </a:avLst>
          </a:prstGeom>
          <a:solidFill>
            <a:schemeClr val="tx1"/>
          </a:soli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Rectangle à coins arrondis 17"/>
          <p:cNvSpPr/>
          <p:nvPr/>
        </p:nvSpPr>
        <p:spPr>
          <a:xfrm>
            <a:off x="755576" y="3740998"/>
            <a:ext cx="72008" cy="2160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à coins arrondis 18"/>
          <p:cNvSpPr/>
          <p:nvPr/>
        </p:nvSpPr>
        <p:spPr>
          <a:xfrm>
            <a:off x="611560" y="3740998"/>
            <a:ext cx="72008" cy="72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0" name="Groupe 61"/>
          <p:cNvGrpSpPr/>
          <p:nvPr/>
        </p:nvGrpSpPr>
        <p:grpSpPr>
          <a:xfrm>
            <a:off x="539552" y="3927205"/>
            <a:ext cx="336914" cy="437899"/>
            <a:chOff x="130629" y="3999244"/>
            <a:chExt cx="336914" cy="437899"/>
          </a:xfrm>
        </p:grpSpPr>
        <p:sp>
          <p:nvSpPr>
            <p:cNvPr id="21" name="Forme libre 20"/>
            <p:cNvSpPr/>
            <p:nvPr/>
          </p:nvSpPr>
          <p:spPr>
            <a:xfrm>
              <a:off x="130629" y="3999244"/>
              <a:ext cx="150725" cy="432079"/>
            </a:xfrm>
            <a:custGeom>
              <a:avLst/>
              <a:gdLst>
                <a:gd name="connsiteX0" fmla="*/ 90435 w 150725"/>
                <a:gd name="connsiteY0" fmla="*/ 432079 h 432079"/>
                <a:gd name="connsiteX1" fmla="*/ 10048 w 150725"/>
                <a:gd name="connsiteY1" fmla="*/ 110532 h 432079"/>
                <a:gd name="connsiteX2" fmla="*/ 150725 w 150725"/>
                <a:gd name="connsiteY2" fmla="*/ 0 h 432079"/>
              </a:gdLst>
              <a:ahLst/>
              <a:cxnLst>
                <a:cxn ang="0">
                  <a:pos x="connsiteX0" y="connsiteY0"/>
                </a:cxn>
                <a:cxn ang="0">
                  <a:pos x="connsiteX1" y="connsiteY1"/>
                </a:cxn>
                <a:cxn ang="0">
                  <a:pos x="connsiteX2" y="connsiteY2"/>
                </a:cxn>
              </a:cxnLst>
              <a:rect l="l" t="t" r="r" b="b"/>
              <a:pathLst>
                <a:path w="150725" h="432079">
                  <a:moveTo>
                    <a:pt x="90435" y="432079"/>
                  </a:moveTo>
                  <a:cubicBezTo>
                    <a:pt x="45217" y="307312"/>
                    <a:pt x="0" y="182545"/>
                    <a:pt x="10048" y="110532"/>
                  </a:cubicBezTo>
                  <a:cubicBezTo>
                    <a:pt x="20096" y="38519"/>
                    <a:pt x="85410" y="19259"/>
                    <a:pt x="15072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2" name="Forme libre 21"/>
            <p:cNvSpPr/>
            <p:nvPr/>
          </p:nvSpPr>
          <p:spPr>
            <a:xfrm>
              <a:off x="239516" y="4005064"/>
              <a:ext cx="228027" cy="432079"/>
            </a:xfrm>
            <a:custGeom>
              <a:avLst/>
              <a:gdLst>
                <a:gd name="connsiteX0" fmla="*/ 90435 w 150725"/>
                <a:gd name="connsiteY0" fmla="*/ 432079 h 432079"/>
                <a:gd name="connsiteX1" fmla="*/ 10048 w 150725"/>
                <a:gd name="connsiteY1" fmla="*/ 110532 h 432079"/>
                <a:gd name="connsiteX2" fmla="*/ 150725 w 150725"/>
                <a:gd name="connsiteY2" fmla="*/ 0 h 432079"/>
                <a:gd name="connsiteX0" fmla="*/ 95460 w 95460"/>
                <a:gd name="connsiteY0" fmla="*/ 432079 h 432079"/>
                <a:gd name="connsiteX1" fmla="*/ 15073 w 95460"/>
                <a:gd name="connsiteY1" fmla="*/ 110532 h 432079"/>
                <a:gd name="connsiteX2" fmla="*/ 65315 w 95460"/>
                <a:gd name="connsiteY2" fmla="*/ 0 h 432079"/>
                <a:gd name="connsiteX0" fmla="*/ 95460 w 95460"/>
                <a:gd name="connsiteY0" fmla="*/ 432079 h 432079"/>
                <a:gd name="connsiteX1" fmla="*/ 15073 w 95460"/>
                <a:gd name="connsiteY1" fmla="*/ 110532 h 432079"/>
                <a:gd name="connsiteX2" fmla="*/ 65315 w 95460"/>
                <a:gd name="connsiteY2" fmla="*/ 0 h 432079"/>
                <a:gd name="connsiteX0" fmla="*/ 95460 w 95460"/>
                <a:gd name="connsiteY0" fmla="*/ 432079 h 432079"/>
                <a:gd name="connsiteX1" fmla="*/ 15073 w 95460"/>
                <a:gd name="connsiteY1" fmla="*/ 110532 h 432079"/>
                <a:gd name="connsiteX2" fmla="*/ 65315 w 95460"/>
                <a:gd name="connsiteY2" fmla="*/ 0 h 432079"/>
              </a:gdLst>
              <a:ahLst/>
              <a:cxnLst>
                <a:cxn ang="0">
                  <a:pos x="connsiteX0" y="connsiteY0"/>
                </a:cxn>
                <a:cxn ang="0">
                  <a:pos x="connsiteX1" y="connsiteY1"/>
                </a:cxn>
                <a:cxn ang="0">
                  <a:pos x="connsiteX2" y="connsiteY2"/>
                </a:cxn>
              </a:cxnLst>
              <a:rect l="l" t="t" r="r" b="b"/>
              <a:pathLst>
                <a:path w="95460" h="432079">
                  <a:moveTo>
                    <a:pt x="95460" y="432079"/>
                  </a:moveTo>
                  <a:cubicBezTo>
                    <a:pt x="50242" y="307312"/>
                    <a:pt x="18219" y="148896"/>
                    <a:pt x="15073" y="110532"/>
                  </a:cubicBezTo>
                  <a:cubicBezTo>
                    <a:pt x="12081" y="69919"/>
                    <a:pt x="0" y="19259"/>
                    <a:pt x="6531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3" name="Forme libre 22"/>
            <p:cNvSpPr/>
            <p:nvPr/>
          </p:nvSpPr>
          <p:spPr>
            <a:xfrm>
              <a:off x="191806" y="4005129"/>
              <a:ext cx="150026" cy="427290"/>
            </a:xfrm>
            <a:custGeom>
              <a:avLst/>
              <a:gdLst>
                <a:gd name="connsiteX0" fmla="*/ 115843 w 150026"/>
                <a:gd name="connsiteY0" fmla="*/ 0 h 427290"/>
                <a:gd name="connsiteX1" fmla="*/ 50325 w 150026"/>
                <a:gd name="connsiteY1" fmla="*/ 31335 h 427290"/>
                <a:gd name="connsiteX2" fmla="*/ 13293 w 150026"/>
                <a:gd name="connsiteY2" fmla="*/ 59821 h 427290"/>
                <a:gd name="connsiteX3" fmla="*/ 1899 w 150026"/>
                <a:gd name="connsiteY3" fmla="*/ 102550 h 427290"/>
                <a:gd name="connsiteX4" fmla="*/ 24687 w 150026"/>
                <a:gd name="connsiteY4" fmla="*/ 182310 h 427290"/>
                <a:gd name="connsiteX5" fmla="*/ 93054 w 150026"/>
                <a:gd name="connsiteY5" fmla="*/ 321892 h 427290"/>
                <a:gd name="connsiteX6" fmla="*/ 150026 w 150026"/>
                <a:gd name="connsiteY6" fmla="*/ 427290 h 42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026" h="427290">
                  <a:moveTo>
                    <a:pt x="115843" y="0"/>
                  </a:moveTo>
                  <a:cubicBezTo>
                    <a:pt x="91630" y="10682"/>
                    <a:pt x="67417" y="21365"/>
                    <a:pt x="50325" y="31335"/>
                  </a:cubicBezTo>
                  <a:cubicBezTo>
                    <a:pt x="33233" y="41305"/>
                    <a:pt x="21364" y="47952"/>
                    <a:pt x="13293" y="59821"/>
                  </a:cubicBezTo>
                  <a:cubicBezTo>
                    <a:pt x="5222" y="71690"/>
                    <a:pt x="0" y="82135"/>
                    <a:pt x="1899" y="102550"/>
                  </a:cubicBezTo>
                  <a:cubicBezTo>
                    <a:pt x="3798" y="122965"/>
                    <a:pt x="9495" y="145753"/>
                    <a:pt x="24687" y="182310"/>
                  </a:cubicBezTo>
                  <a:cubicBezTo>
                    <a:pt x="39879" y="218867"/>
                    <a:pt x="72164" y="281062"/>
                    <a:pt x="93054" y="321892"/>
                  </a:cubicBezTo>
                  <a:cubicBezTo>
                    <a:pt x="113944" y="362722"/>
                    <a:pt x="131985" y="395006"/>
                    <a:pt x="150026" y="427290"/>
                  </a:cubicBezTo>
                </a:path>
              </a:pathLst>
            </a:cu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sp>
        <p:nvSpPr>
          <p:cNvPr id="24" name="Larme 23"/>
          <p:cNvSpPr/>
          <p:nvPr/>
        </p:nvSpPr>
        <p:spPr>
          <a:xfrm rot="18844289">
            <a:off x="1261222" y="4311938"/>
            <a:ext cx="216024" cy="216024"/>
          </a:xfrm>
          <a:prstGeom prst="teardro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Éclair 24"/>
          <p:cNvSpPr/>
          <p:nvPr/>
        </p:nvSpPr>
        <p:spPr>
          <a:xfrm>
            <a:off x="1504534" y="4267218"/>
            <a:ext cx="216024" cy="288032"/>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Nuage 25"/>
          <p:cNvSpPr/>
          <p:nvPr/>
        </p:nvSpPr>
        <p:spPr>
          <a:xfrm>
            <a:off x="1763688" y="4293096"/>
            <a:ext cx="216024" cy="216024"/>
          </a:xfrm>
          <a:prstGeom prst="cloud">
            <a:avLst/>
          </a:prstGeom>
          <a:gradFill flip="none" rotWithShape="1">
            <a:gsLst>
              <a:gs pos="0">
                <a:schemeClr val="tx1"/>
              </a:gs>
              <a:gs pos="50000">
                <a:schemeClr val="tx1"/>
              </a:gs>
              <a:gs pos="100000">
                <a:schemeClr val="bg1"/>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8" name="Connecteur droit avec flèche 27"/>
          <p:cNvCxnSpPr>
            <a:stCxn id="24" idx="5"/>
            <a:endCxn id="22" idx="1"/>
          </p:cNvCxnSpPr>
          <p:nvPr/>
        </p:nvCxnSpPr>
        <p:spPr>
          <a:xfrm flipH="1" flipV="1">
            <a:off x="684444" y="4043557"/>
            <a:ext cx="576792" cy="37814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436388" y="3501008"/>
            <a:ext cx="12961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p:cNvSpPr/>
          <p:nvPr/>
        </p:nvSpPr>
        <p:spPr>
          <a:xfrm>
            <a:off x="6858619" y="3501008"/>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Rectangle 33"/>
          <p:cNvSpPr/>
          <p:nvPr/>
        </p:nvSpPr>
        <p:spPr>
          <a:xfrm>
            <a:off x="3292126" y="3789040"/>
            <a:ext cx="210587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5535850" y="3789040"/>
            <a:ext cx="187220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Rectangle 35"/>
          <p:cNvSpPr/>
          <p:nvPr/>
        </p:nvSpPr>
        <p:spPr>
          <a:xfrm>
            <a:off x="7556373" y="3789040"/>
            <a:ext cx="103014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36"/>
          <p:cNvSpPr/>
          <p:nvPr/>
        </p:nvSpPr>
        <p:spPr>
          <a:xfrm>
            <a:off x="3257927" y="4077072"/>
            <a:ext cx="151216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Rectangle 37"/>
          <p:cNvSpPr/>
          <p:nvPr/>
        </p:nvSpPr>
        <p:spPr>
          <a:xfrm>
            <a:off x="8064534" y="3501008"/>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Espace réservé du numéro de diapositive 42"/>
          <p:cNvSpPr>
            <a:spLocks noGrp="1"/>
          </p:cNvSpPr>
          <p:nvPr>
            <p:ph type="sldNum" sz="quarter" idx="12"/>
          </p:nvPr>
        </p:nvSpPr>
        <p:spPr/>
        <p:txBody>
          <a:bodyPr/>
          <a:lstStyle/>
          <a:p>
            <a:fld id="{74EF6541-E2B0-4EFA-A85B-A11FC5D2612C}" type="slidenum">
              <a:rPr lang="fr-BE" smtClean="0"/>
              <a:pPr/>
              <a:t>31</a:t>
            </a:fld>
            <a:endParaRPr lang="fr-BE"/>
          </a:p>
        </p:txBody>
      </p:sp>
      <p:cxnSp>
        <p:nvCxnSpPr>
          <p:cNvPr id="51" name="Connecteur droit 50"/>
          <p:cNvCxnSpPr/>
          <p:nvPr/>
        </p:nvCxnSpPr>
        <p:spPr>
          <a:xfrm>
            <a:off x="1239767" y="2896867"/>
            <a:ext cx="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1471645" y="3237042"/>
            <a:ext cx="0" cy="684000"/>
          </a:xfrm>
          <a:prstGeom prst="line">
            <a:avLst/>
          </a:prstGeom>
          <a:ln w="19050">
            <a:solidFill>
              <a:srgbClr val="2FA768"/>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1783553" y="3465064"/>
            <a:ext cx="0" cy="540000"/>
          </a:xfrm>
          <a:prstGeom prst="line">
            <a:avLst/>
          </a:prstGeom>
          <a:ln w="19050">
            <a:solidFill>
              <a:srgbClr val="F65A04"/>
            </a:solidFill>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899592" y="2564904"/>
            <a:ext cx="644728" cy="369332"/>
          </a:xfrm>
          <a:prstGeom prst="rect">
            <a:avLst/>
          </a:prstGeom>
          <a:noFill/>
        </p:spPr>
        <p:txBody>
          <a:bodyPr wrap="none" rtlCol="0">
            <a:spAutoFit/>
          </a:bodyPr>
          <a:lstStyle/>
          <a:p>
            <a:r>
              <a:rPr lang="fr-BE" dirty="0" smtClean="0"/>
              <a:t>Puits</a:t>
            </a:r>
            <a:endParaRPr lang="fr-BE" dirty="0"/>
          </a:p>
        </p:txBody>
      </p:sp>
      <p:sp>
        <p:nvSpPr>
          <p:cNvPr id="55" name="ZoneTexte 54"/>
          <p:cNvSpPr txBox="1"/>
          <p:nvPr/>
        </p:nvSpPr>
        <p:spPr>
          <a:xfrm>
            <a:off x="1187624" y="2905199"/>
            <a:ext cx="1056315" cy="307777"/>
          </a:xfrm>
          <a:prstGeom prst="rect">
            <a:avLst/>
          </a:prstGeom>
          <a:noFill/>
        </p:spPr>
        <p:txBody>
          <a:bodyPr wrap="none" rtlCol="0">
            <a:spAutoFit/>
          </a:bodyPr>
          <a:lstStyle/>
          <a:p>
            <a:r>
              <a:rPr lang="fr-BE" sz="1400" b="1" dirty="0" smtClean="0">
                <a:solidFill>
                  <a:srgbClr val="2FA768"/>
                </a:solidFill>
              </a:rPr>
              <a:t>Imprécision</a:t>
            </a:r>
            <a:endParaRPr lang="fr-BE" sz="1400" b="1" dirty="0">
              <a:solidFill>
                <a:srgbClr val="2FA768"/>
              </a:solidFill>
            </a:endParaRPr>
          </a:p>
        </p:txBody>
      </p:sp>
      <p:sp>
        <p:nvSpPr>
          <p:cNvPr id="56" name="ZoneTexte 55"/>
          <p:cNvSpPr txBox="1"/>
          <p:nvPr/>
        </p:nvSpPr>
        <p:spPr>
          <a:xfrm>
            <a:off x="1609944" y="3212976"/>
            <a:ext cx="362022" cy="307777"/>
          </a:xfrm>
          <a:prstGeom prst="rect">
            <a:avLst/>
          </a:prstGeom>
          <a:noFill/>
        </p:spPr>
        <p:txBody>
          <a:bodyPr wrap="none" rtlCol="0">
            <a:spAutoFit/>
          </a:bodyPr>
          <a:lstStyle/>
          <a:p>
            <a:r>
              <a:rPr lang="fr-BE" sz="1400" b="1" dirty="0" smtClean="0">
                <a:solidFill>
                  <a:srgbClr val="FF5050"/>
                </a:solidFill>
              </a:rPr>
              <a:t>ZC</a:t>
            </a:r>
            <a:endParaRPr lang="fr-BE" sz="1400" b="1" dirty="0">
              <a:solidFill>
                <a:srgbClr val="FF5050"/>
              </a:solidFill>
            </a:endParaRPr>
          </a:p>
        </p:txBody>
      </p:sp>
      <p:grpSp>
        <p:nvGrpSpPr>
          <p:cNvPr id="42" name="Groupe 41"/>
          <p:cNvGrpSpPr>
            <a:grpSpLocks noChangeAspect="1"/>
          </p:cNvGrpSpPr>
          <p:nvPr/>
        </p:nvGrpSpPr>
        <p:grpSpPr>
          <a:xfrm>
            <a:off x="3563888" y="5418000"/>
            <a:ext cx="2079252" cy="1440000"/>
            <a:chOff x="253702" y="-531440"/>
            <a:chExt cx="4677247" cy="3239269"/>
          </a:xfrm>
        </p:grpSpPr>
        <p:pic>
          <p:nvPicPr>
            <p:cNvPr id="44" name="Picture 9" descr="Résultat de recherche d'images pour &quot;logo spw&quot;"/>
            <p:cNvPicPr>
              <a:picLocks noChangeAspect="1" noChangeArrowheads="1"/>
            </p:cNvPicPr>
            <p:nvPr/>
          </p:nvPicPr>
          <p:blipFill>
            <a:blip r:embed="rId4" cstate="print"/>
            <a:srcRect/>
            <a:stretch>
              <a:fillRect/>
            </a:stretch>
          </p:blipFill>
          <p:spPr bwMode="auto">
            <a:xfrm>
              <a:off x="253702" y="261739"/>
              <a:ext cx="3310186" cy="1655093"/>
            </a:xfrm>
            <a:prstGeom prst="rect">
              <a:avLst/>
            </a:prstGeom>
            <a:noFill/>
          </p:spPr>
        </p:pic>
        <p:pic>
          <p:nvPicPr>
            <p:cNvPr id="45" name="Picture 11" descr="Résultat de recherche d'images pour &quot;logo DGO3&quot;"/>
            <p:cNvPicPr>
              <a:picLocks noChangeAspect="1" noChangeArrowheads="1"/>
            </p:cNvPicPr>
            <p:nvPr/>
          </p:nvPicPr>
          <p:blipFill>
            <a:blip r:embed="rId5" cstate="print"/>
            <a:srcRect/>
            <a:stretch>
              <a:fillRect/>
            </a:stretch>
          </p:blipFill>
          <p:spPr bwMode="auto">
            <a:xfrm>
              <a:off x="1691680" y="-531440"/>
              <a:ext cx="3239269" cy="3239269"/>
            </a:xfrm>
            <a:prstGeom prst="rect">
              <a:avLst/>
            </a:prstGeom>
            <a:noFill/>
          </p:spPr>
        </p:pic>
      </p:grpSp>
    </p:spTree>
    <p:custDataLst>
      <p:tags r:id="rId1"/>
    </p:custDataLst>
  </p:cSld>
  <p:clrMapOvr>
    <a:masterClrMapping/>
  </p:clrMapOvr>
  <p:transition advTm="227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xit" presetSubtype="0" fill="hold" grpId="0" nodeType="withEffect">
                                  <p:stCondLst>
                                    <p:cond delay="0"/>
                                  </p:stCondLst>
                                  <p:childTnLst>
                                    <p:animEffect transition="out" filter="fad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22" presetClass="entr" presetSubtype="4"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22" presetClass="entr" presetSubtype="4"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par>
                                <p:cTn id="33" presetID="10" presetClass="exit" presetSubtype="0" fill="hold" grpId="0" nodeType="with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22" presetClass="entr" presetSubtype="4"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5"/>
                                        </p:tgtEl>
                                      </p:cBhvr>
                                    </p:animEffect>
                                    <p:set>
                                      <p:cBhvr>
                                        <p:cTn id="60" dur="1" fill="hold">
                                          <p:stCondLst>
                                            <p:cond delay="499"/>
                                          </p:stCondLst>
                                        </p:cTn>
                                        <p:tgtEl>
                                          <p:spTgt spid="35"/>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xit" presetSubtype="0" fill="hold" grpId="0" nodeType="withEffect">
                                  <p:stCondLst>
                                    <p:cond delay="0"/>
                                  </p:stCondLst>
                                  <p:childTnLst>
                                    <p:animEffect transition="out" filter="fade">
                                      <p:cBhvr>
                                        <p:cTn id="73" dur="500"/>
                                        <p:tgtEl>
                                          <p:spTgt spid="36"/>
                                        </p:tgtEl>
                                      </p:cBhvr>
                                    </p:animEffect>
                                    <p:set>
                                      <p:cBhvr>
                                        <p:cTn id="74" dur="1" fill="hold">
                                          <p:stCondLst>
                                            <p:cond delay="499"/>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xit" presetSubtype="0" fill="hold" grpId="0" nodeType="withEffect">
                                  <p:stCondLst>
                                    <p:cond delay="0"/>
                                  </p:stCondLst>
                                  <p:childTnLst>
                                    <p:animEffect transition="out" filter="fade">
                                      <p:cBhvr>
                                        <p:cTn id="81" dur="500"/>
                                        <p:tgtEl>
                                          <p:spTgt spid="37"/>
                                        </p:tgtEl>
                                      </p:cBhvr>
                                    </p:animEffect>
                                    <p:set>
                                      <p:cBhvr>
                                        <p:cTn id="82" dur="1" fill="hold">
                                          <p:stCondLst>
                                            <p:cond delay="499"/>
                                          </p:stCondLst>
                                        </p:cTn>
                                        <p:tgtEl>
                                          <p:spTgt spid="37"/>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par>
                                <p:cTn id="89" presetID="22" presetClass="entr" presetSubtype="2"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right)">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41" grpId="1" animBg="1"/>
      <p:bldP spid="40" grpId="1" animBg="1"/>
      <p:bldP spid="12" grpId="0"/>
      <p:bldP spid="13" grpId="0"/>
      <p:bldP spid="14" grpId="0"/>
      <p:bldP spid="15" grpId="0"/>
      <p:bldP spid="16" grpId="0"/>
      <p:bldP spid="17" grpId="0"/>
      <p:bldP spid="11" grpId="0" animBg="1"/>
      <p:bldP spid="18" grpId="0" animBg="1"/>
      <p:bldP spid="24" grpId="0" animBg="1"/>
      <p:bldP spid="25" grpId="0" animBg="1"/>
      <p:bldP spid="26" grpId="0" animBg="1"/>
      <p:bldP spid="32" grpId="0" animBg="1"/>
      <p:bldP spid="33" grpId="0" animBg="1"/>
      <p:bldP spid="34" grpId="0" animBg="1"/>
      <p:bldP spid="35" grpId="0" animBg="1"/>
      <p:bldP spid="36" grpId="0" animBg="1"/>
      <p:bldP spid="37" grpId="0" animBg="1"/>
      <p:bldP spid="38" grpId="0" animBg="1"/>
      <p:bldP spid="54" grpId="0"/>
      <p:bldP spid="55" grpId="0"/>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1457655" y="1502028"/>
            <a:ext cx="6570729" cy="5355972"/>
          </a:xfrm>
          <a:prstGeom prst="rect">
            <a:avLst/>
          </a:prstGeom>
          <a:noFill/>
          <a:ln w="9525">
            <a:noFill/>
            <a:miter lim="800000"/>
            <a:headEnd/>
            <a:tailEnd/>
          </a:ln>
        </p:spPr>
      </p:pic>
      <p:sp>
        <p:nvSpPr>
          <p:cNvPr id="11" name="Rectangle 10"/>
          <p:cNvSpPr/>
          <p:nvPr/>
        </p:nvSpPr>
        <p:spPr>
          <a:xfrm>
            <a:off x="2915816" y="0"/>
            <a:ext cx="6228184" cy="692696"/>
          </a:xfrm>
          <a:prstGeom prst="rect">
            <a:avLst/>
          </a:prstGeom>
          <a:gradFill flip="none" rotWithShape="1">
            <a:gsLst>
              <a:gs pos="44000">
                <a:srgbClr val="FF5050">
                  <a:alpha val="14000"/>
                </a:srgbClr>
              </a:gs>
              <a:gs pos="100000">
                <a:schemeClr val="accent1">
                  <a:tint val="23500"/>
                  <a:satMod val="16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ysClr val="windowText" lastClr="000000"/>
              </a:solidFill>
            </a:endParaRPr>
          </a:p>
        </p:txBody>
      </p:sp>
      <p:grpSp>
        <p:nvGrpSpPr>
          <p:cNvPr id="3" name="Groupe 2"/>
          <p:cNvGrpSpPr>
            <a:grpSpLocks noChangeAspect="1"/>
          </p:cNvGrpSpPr>
          <p:nvPr/>
        </p:nvGrpSpPr>
        <p:grpSpPr>
          <a:xfrm>
            <a:off x="116484" y="-171240"/>
            <a:ext cx="2079252" cy="1440000"/>
            <a:chOff x="253702" y="-531440"/>
            <a:chExt cx="4677247" cy="3239269"/>
          </a:xfrm>
        </p:grpSpPr>
        <p:pic>
          <p:nvPicPr>
            <p:cNvPr id="4"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5"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6" name="ZoneTexte 5"/>
          <p:cNvSpPr txBox="1"/>
          <p:nvPr/>
        </p:nvSpPr>
        <p:spPr>
          <a:xfrm>
            <a:off x="3131840" y="836712"/>
            <a:ext cx="6012160" cy="646331"/>
          </a:xfrm>
          <a:prstGeom prst="rect">
            <a:avLst/>
          </a:prstGeom>
          <a:noFill/>
        </p:spPr>
        <p:txBody>
          <a:bodyPr wrap="square" rtlCol="0">
            <a:spAutoFit/>
          </a:bodyPr>
          <a:lstStyle/>
          <a:p>
            <a:r>
              <a:rPr lang="fr-BE" dirty="0" smtClean="0"/>
              <a:t>Un plan (min 1/2500): position puits, imprécision, zone de contrainte calculée, implantation du bâti, voiries et impétrants</a:t>
            </a:r>
            <a:endParaRPr lang="fr-BE" dirty="0">
              <a:solidFill>
                <a:schemeClr val="tx1">
                  <a:lumMod val="65000"/>
                  <a:lumOff val="35000"/>
                </a:schemeClr>
              </a:solidFill>
            </a:endParaRPr>
          </a:p>
        </p:txBody>
      </p:sp>
      <p:sp>
        <p:nvSpPr>
          <p:cNvPr id="7" name="ZoneTexte 6"/>
          <p:cNvSpPr txBox="1"/>
          <p:nvPr/>
        </p:nvSpPr>
        <p:spPr>
          <a:xfrm>
            <a:off x="2627784" y="994895"/>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8" name="Rectangle 7"/>
          <p:cNvSpPr/>
          <p:nvPr/>
        </p:nvSpPr>
        <p:spPr>
          <a:xfrm>
            <a:off x="6021604" y="19878"/>
            <a:ext cx="3097771" cy="369332"/>
          </a:xfrm>
          <a:prstGeom prst="rect">
            <a:avLst/>
          </a:prstGeom>
        </p:spPr>
        <p:txBody>
          <a:bodyPr wrap="none">
            <a:spAutoFit/>
          </a:bodyPr>
          <a:lstStyle/>
          <a:p>
            <a:r>
              <a:rPr lang="fr-BE" b="1" dirty="0" smtClean="0"/>
              <a:t>Canevas d’étude géotechnique</a:t>
            </a:r>
            <a:endParaRPr lang="fr-BE" b="1" dirty="0"/>
          </a:p>
        </p:txBody>
      </p:sp>
      <p:sp>
        <p:nvSpPr>
          <p:cNvPr id="9" name="Rectangle 8"/>
          <p:cNvSpPr/>
          <p:nvPr/>
        </p:nvSpPr>
        <p:spPr>
          <a:xfrm>
            <a:off x="3563888" y="332656"/>
            <a:ext cx="5976664" cy="369332"/>
          </a:xfrm>
          <a:prstGeom prst="rect">
            <a:avLst/>
          </a:prstGeom>
        </p:spPr>
        <p:txBody>
          <a:bodyPr wrap="square">
            <a:spAutoFit/>
          </a:bodyPr>
          <a:lstStyle/>
          <a:p>
            <a:r>
              <a:rPr lang="fr-BE" dirty="0" smtClean="0"/>
              <a:t>3. </a:t>
            </a:r>
            <a:r>
              <a:rPr lang="fr-BE" b="1" dirty="0" smtClean="0">
                <a:solidFill>
                  <a:srgbClr val="C00000"/>
                </a:solidFill>
              </a:rPr>
              <a:t>calcul final </a:t>
            </a:r>
            <a:r>
              <a:rPr lang="fr-BE" dirty="0" smtClean="0">
                <a:solidFill>
                  <a:schemeClr val="tx1">
                    <a:lumMod val="50000"/>
                    <a:lumOff val="50000"/>
                  </a:schemeClr>
                </a:solidFill>
              </a:rPr>
              <a:t>du rayon du cône d’effondrement maximum</a:t>
            </a:r>
            <a:endParaRPr lang="fr-BE" dirty="0"/>
          </a:p>
        </p:txBody>
      </p:sp>
      <p:sp>
        <p:nvSpPr>
          <p:cNvPr id="13" name="Espace réservé du numéro de diapositive 12"/>
          <p:cNvSpPr>
            <a:spLocks noGrp="1"/>
          </p:cNvSpPr>
          <p:nvPr>
            <p:ph type="sldNum" sz="quarter" idx="12"/>
          </p:nvPr>
        </p:nvSpPr>
        <p:spPr/>
        <p:txBody>
          <a:bodyPr/>
          <a:lstStyle/>
          <a:p>
            <a:fld id="{74EF6541-E2B0-4EFA-A85B-A11FC5D2612C}" type="slidenum">
              <a:rPr lang="fr-BE" smtClean="0"/>
              <a:pPr/>
              <a:t>32</a:t>
            </a:fld>
            <a:endParaRPr lang="fr-BE"/>
          </a:p>
        </p:txBody>
      </p:sp>
      <p:grpSp>
        <p:nvGrpSpPr>
          <p:cNvPr id="14" name="Groupe 13"/>
          <p:cNvGrpSpPr>
            <a:grpSpLocks noChangeAspect="1"/>
          </p:cNvGrpSpPr>
          <p:nvPr/>
        </p:nvGrpSpPr>
        <p:grpSpPr>
          <a:xfrm>
            <a:off x="0" y="5594672"/>
            <a:ext cx="2079252" cy="1440000"/>
            <a:chOff x="253702" y="-531440"/>
            <a:chExt cx="4677247" cy="3239269"/>
          </a:xfrm>
        </p:grpSpPr>
        <p:pic>
          <p:nvPicPr>
            <p:cNvPr id="15"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16"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Tree>
  </p:cSld>
  <p:clrMapOvr>
    <a:masterClrMapping/>
  </p:clrMapOvr>
  <p:transition advTm="475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15816" y="0"/>
            <a:ext cx="6228184" cy="692696"/>
          </a:xfrm>
          <a:prstGeom prst="rect">
            <a:avLst/>
          </a:prstGeom>
          <a:gradFill flip="none" rotWithShape="1">
            <a:gsLst>
              <a:gs pos="44000">
                <a:srgbClr val="FF5050">
                  <a:alpha val="14000"/>
                </a:srgbClr>
              </a:gs>
              <a:gs pos="100000">
                <a:schemeClr val="accent1">
                  <a:tint val="23500"/>
                  <a:satMod val="16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ysClr val="windowText" lastClr="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504825" y="1412776"/>
            <a:ext cx="8639175" cy="5105400"/>
          </a:xfrm>
          <a:prstGeom prst="rect">
            <a:avLst/>
          </a:prstGeom>
          <a:noFill/>
          <a:ln w="9525">
            <a:noFill/>
            <a:miter lim="800000"/>
            <a:headEnd/>
            <a:tailEnd/>
          </a:ln>
        </p:spPr>
      </p:pic>
      <p:grpSp>
        <p:nvGrpSpPr>
          <p:cNvPr id="2" name="Groupe 2"/>
          <p:cNvGrpSpPr>
            <a:grpSpLocks noChangeAspect="1"/>
          </p:cNvGrpSpPr>
          <p:nvPr/>
        </p:nvGrpSpPr>
        <p:grpSpPr>
          <a:xfrm>
            <a:off x="116484" y="-171240"/>
            <a:ext cx="2079252" cy="1440000"/>
            <a:chOff x="253702" y="-531440"/>
            <a:chExt cx="4677247" cy="3239269"/>
          </a:xfrm>
        </p:grpSpPr>
        <p:pic>
          <p:nvPicPr>
            <p:cNvPr id="4"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5"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8" name="Rectangle 7"/>
          <p:cNvSpPr/>
          <p:nvPr/>
        </p:nvSpPr>
        <p:spPr>
          <a:xfrm>
            <a:off x="6021604" y="19878"/>
            <a:ext cx="3097771" cy="369332"/>
          </a:xfrm>
          <a:prstGeom prst="rect">
            <a:avLst/>
          </a:prstGeom>
        </p:spPr>
        <p:txBody>
          <a:bodyPr wrap="none">
            <a:spAutoFit/>
          </a:bodyPr>
          <a:lstStyle/>
          <a:p>
            <a:r>
              <a:rPr lang="fr-BE" b="1" dirty="0" smtClean="0"/>
              <a:t>Canevas d’étude géotechnique</a:t>
            </a:r>
            <a:endParaRPr lang="fr-BE" b="1" dirty="0"/>
          </a:p>
        </p:txBody>
      </p:sp>
      <p:sp>
        <p:nvSpPr>
          <p:cNvPr id="9" name="Rectangle 8"/>
          <p:cNvSpPr/>
          <p:nvPr/>
        </p:nvSpPr>
        <p:spPr>
          <a:xfrm>
            <a:off x="3563888" y="332656"/>
            <a:ext cx="5976664" cy="369332"/>
          </a:xfrm>
          <a:prstGeom prst="rect">
            <a:avLst/>
          </a:prstGeom>
        </p:spPr>
        <p:txBody>
          <a:bodyPr wrap="square">
            <a:spAutoFit/>
          </a:bodyPr>
          <a:lstStyle/>
          <a:p>
            <a:r>
              <a:rPr lang="fr-BE" dirty="0" smtClean="0"/>
              <a:t>3. </a:t>
            </a:r>
            <a:r>
              <a:rPr lang="fr-BE" b="1" dirty="0" smtClean="0">
                <a:solidFill>
                  <a:srgbClr val="C00000"/>
                </a:solidFill>
              </a:rPr>
              <a:t>calcul final </a:t>
            </a:r>
            <a:r>
              <a:rPr lang="fr-BE" dirty="0" smtClean="0">
                <a:solidFill>
                  <a:schemeClr val="tx1">
                    <a:lumMod val="50000"/>
                    <a:lumOff val="50000"/>
                  </a:schemeClr>
                </a:solidFill>
              </a:rPr>
              <a:t>du rayon du cône d’effondrement maximum</a:t>
            </a:r>
            <a:endParaRPr lang="fr-BE" dirty="0"/>
          </a:p>
        </p:txBody>
      </p:sp>
      <p:sp>
        <p:nvSpPr>
          <p:cNvPr id="13" name="ZoneTexte 12"/>
          <p:cNvSpPr txBox="1"/>
          <p:nvPr/>
        </p:nvSpPr>
        <p:spPr>
          <a:xfrm>
            <a:off x="3059832" y="908720"/>
            <a:ext cx="458780" cy="461665"/>
          </a:xfrm>
          <a:prstGeom prst="rect">
            <a:avLst/>
          </a:prstGeom>
          <a:noFill/>
        </p:spPr>
        <p:txBody>
          <a:bodyPr wrap="none" rtlCol="0">
            <a:spAutoFit/>
          </a:bodyPr>
          <a:lstStyle/>
          <a:p>
            <a:r>
              <a:rPr lang="fr-BE" sz="2400" dirty="0" smtClean="0">
                <a:sym typeface="Wingdings"/>
              </a:rPr>
              <a:t></a:t>
            </a:r>
            <a:endParaRPr lang="fr-BE" sz="2400" dirty="0"/>
          </a:p>
        </p:txBody>
      </p:sp>
      <p:sp>
        <p:nvSpPr>
          <p:cNvPr id="14" name="ZoneTexte 13"/>
          <p:cNvSpPr txBox="1"/>
          <p:nvPr/>
        </p:nvSpPr>
        <p:spPr>
          <a:xfrm>
            <a:off x="3491880" y="908720"/>
            <a:ext cx="5652120" cy="646331"/>
          </a:xfrm>
          <a:prstGeom prst="rect">
            <a:avLst/>
          </a:prstGeom>
          <a:noFill/>
        </p:spPr>
        <p:txBody>
          <a:bodyPr wrap="square" rtlCol="0">
            <a:spAutoFit/>
          </a:bodyPr>
          <a:lstStyle/>
          <a:p>
            <a:r>
              <a:rPr lang="fr-BE" dirty="0" smtClean="0">
                <a:solidFill>
                  <a:schemeClr val="tx1">
                    <a:lumMod val="65000"/>
                    <a:lumOff val="35000"/>
                  </a:schemeClr>
                </a:solidFill>
              </a:rPr>
              <a:t>Une coupe (min 1/2500, même échelle) reprenant les mêmes éléments</a:t>
            </a:r>
            <a:endParaRPr lang="fr-BE" dirty="0">
              <a:solidFill>
                <a:schemeClr val="tx1">
                  <a:lumMod val="65000"/>
                  <a:lumOff val="35000"/>
                </a:schemeClr>
              </a:solidFill>
            </a:endParaRPr>
          </a:p>
        </p:txBody>
      </p:sp>
      <p:sp>
        <p:nvSpPr>
          <p:cNvPr id="12" name="Espace réservé du numéro de diapositive 11"/>
          <p:cNvSpPr>
            <a:spLocks noGrp="1"/>
          </p:cNvSpPr>
          <p:nvPr>
            <p:ph type="sldNum" sz="quarter" idx="12"/>
          </p:nvPr>
        </p:nvSpPr>
        <p:spPr/>
        <p:txBody>
          <a:bodyPr/>
          <a:lstStyle/>
          <a:p>
            <a:fld id="{74EF6541-E2B0-4EFA-A85B-A11FC5D2612C}" type="slidenum">
              <a:rPr lang="fr-BE" smtClean="0"/>
              <a:pPr/>
              <a:t>33</a:t>
            </a:fld>
            <a:endParaRPr lang="fr-BE"/>
          </a:p>
        </p:txBody>
      </p:sp>
    </p:spTree>
  </p:cSld>
  <p:clrMapOvr>
    <a:masterClrMapping/>
  </p:clrMapOvr>
  <p:transition advTm="2481"/>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2050" name="Picture 2"/>
          <p:cNvPicPr>
            <a:picLocks noChangeAspect="1" noChangeArrowheads="1"/>
          </p:cNvPicPr>
          <p:nvPr/>
        </p:nvPicPr>
        <p:blipFill>
          <a:blip r:embed="rId3" cstate="print"/>
          <a:srcRect/>
          <a:stretch>
            <a:fillRect/>
          </a:stretch>
        </p:blipFill>
        <p:spPr bwMode="auto">
          <a:xfrm>
            <a:off x="2123727" y="0"/>
            <a:ext cx="5122069" cy="6858000"/>
          </a:xfrm>
          <a:prstGeom prst="rect">
            <a:avLst/>
          </a:prstGeom>
          <a:noFill/>
          <a:ln w="9525">
            <a:noFill/>
            <a:miter lim="800000"/>
            <a:headEnd/>
            <a:tailEnd/>
          </a:ln>
        </p:spPr>
      </p:pic>
      <p:sp>
        <p:nvSpPr>
          <p:cNvPr id="5" name="Rectangle 4"/>
          <p:cNvSpPr/>
          <p:nvPr/>
        </p:nvSpPr>
        <p:spPr>
          <a:xfrm>
            <a:off x="7236296" y="-603448"/>
            <a:ext cx="2448272" cy="7848872"/>
          </a:xfrm>
          <a:prstGeom prst="rect">
            <a:avLst/>
          </a:prstGeom>
          <a:gradFill flip="none" rotWithShape="1">
            <a:gsLst>
              <a:gs pos="28000">
                <a:schemeClr val="bg1">
                  <a:lumMod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flipH="1">
            <a:off x="0" y="-531440"/>
            <a:ext cx="2448272" cy="7848872"/>
          </a:xfrm>
          <a:prstGeom prst="rect">
            <a:avLst/>
          </a:prstGeom>
          <a:gradFill flip="none" rotWithShape="1">
            <a:gsLst>
              <a:gs pos="28000">
                <a:schemeClr val="bg1">
                  <a:lumMod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u numéro de diapositive 6"/>
          <p:cNvSpPr>
            <a:spLocks noGrp="1"/>
          </p:cNvSpPr>
          <p:nvPr>
            <p:ph type="sldNum" sz="quarter" idx="12"/>
          </p:nvPr>
        </p:nvSpPr>
        <p:spPr/>
        <p:txBody>
          <a:bodyPr/>
          <a:lstStyle/>
          <a:p>
            <a:fld id="{74EF6541-E2B0-4EFA-A85B-A11FC5D2612C}" type="slidenum">
              <a:rPr lang="fr-BE" smtClean="0"/>
              <a:pPr/>
              <a:t>34</a:t>
            </a:fld>
            <a:endParaRPr lang="fr-BE"/>
          </a:p>
        </p:txBody>
      </p:sp>
    </p:spTree>
  </p:cSld>
  <p:clrMapOvr>
    <a:masterClrMapping/>
  </p:clrMapOvr>
  <p:transition advTm="117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Perspectives</a:t>
            </a:r>
            <a:endParaRPr lang="fr-BE" dirty="0"/>
          </a:p>
        </p:txBody>
      </p:sp>
      <p:sp>
        <p:nvSpPr>
          <p:cNvPr id="3" name="Espace réservé du contenu 2"/>
          <p:cNvSpPr>
            <a:spLocks noGrp="1"/>
          </p:cNvSpPr>
          <p:nvPr>
            <p:ph idx="1"/>
          </p:nvPr>
        </p:nvSpPr>
        <p:spPr/>
        <p:txBody>
          <a:bodyPr>
            <a:normAutofit/>
          </a:bodyPr>
          <a:lstStyle/>
          <a:p>
            <a:pPr>
              <a:buNone/>
            </a:pPr>
            <a:r>
              <a:rPr lang="fr-BE" dirty="0" smtClean="0"/>
              <a:t>2 nouveaux canevas d’étude géotechnique : </a:t>
            </a:r>
          </a:p>
          <a:p>
            <a:endParaRPr lang="fr-BE" sz="1600" dirty="0" smtClean="0"/>
          </a:p>
          <a:p>
            <a:r>
              <a:rPr lang="fr-BE" sz="2400" dirty="0" smtClean="0">
                <a:solidFill>
                  <a:schemeClr val="tx1">
                    <a:lumMod val="50000"/>
                    <a:lumOff val="50000"/>
                  </a:schemeClr>
                </a:solidFill>
              </a:rPr>
              <a:t>Pour fixer la zone de contrainte de ou autour d’un puits sur </a:t>
            </a:r>
            <a:r>
              <a:rPr lang="fr-BE" sz="2400" b="1" dirty="0" smtClean="0"/>
              <a:t>minière de fer </a:t>
            </a:r>
            <a:r>
              <a:rPr lang="fr-BE" sz="2400" dirty="0" smtClean="0">
                <a:solidFill>
                  <a:schemeClr val="tx1">
                    <a:lumMod val="50000"/>
                    <a:lumOff val="50000"/>
                  </a:schemeClr>
                </a:solidFill>
              </a:rPr>
              <a:t>ou </a:t>
            </a:r>
            <a:r>
              <a:rPr lang="fr-BE" sz="2400" b="1" dirty="0" smtClean="0"/>
              <a:t>exploitation libre </a:t>
            </a:r>
            <a:r>
              <a:rPr lang="fr-BE" sz="2400" dirty="0" smtClean="0">
                <a:solidFill>
                  <a:schemeClr val="tx1">
                    <a:lumMod val="50000"/>
                    <a:lumOff val="50000"/>
                  </a:schemeClr>
                </a:solidFill>
              </a:rPr>
              <a:t>(en cours de validation)</a:t>
            </a:r>
          </a:p>
          <a:p>
            <a:r>
              <a:rPr lang="fr-BE" sz="2400" dirty="0" smtClean="0">
                <a:solidFill>
                  <a:schemeClr val="tx1">
                    <a:lumMod val="50000"/>
                    <a:lumOff val="50000"/>
                  </a:schemeClr>
                </a:solidFill>
              </a:rPr>
              <a:t>En présence avérée ou présumée d’une </a:t>
            </a:r>
            <a:r>
              <a:rPr lang="fr-BE" sz="2400" b="1" dirty="0" smtClean="0"/>
              <a:t>carrière souterraine </a:t>
            </a:r>
            <a:r>
              <a:rPr lang="fr-BE" sz="2400" dirty="0" smtClean="0">
                <a:solidFill>
                  <a:schemeClr val="tx1">
                    <a:lumMod val="50000"/>
                    <a:lumOff val="50000"/>
                  </a:schemeClr>
                </a:solidFill>
              </a:rPr>
              <a:t>(en cours d’élaboration)</a:t>
            </a:r>
          </a:p>
          <a:p>
            <a:pPr>
              <a:buNone/>
            </a:pPr>
            <a:r>
              <a:rPr lang="fr-BE" dirty="0" smtClean="0"/>
              <a:t>1 nouveaux canevas de contenu minimum: </a:t>
            </a:r>
          </a:p>
          <a:p>
            <a:pPr>
              <a:buNone/>
            </a:pPr>
            <a:endParaRPr lang="fr-BE" sz="2400" dirty="0" smtClean="0"/>
          </a:p>
          <a:p>
            <a:r>
              <a:rPr lang="fr-BE" sz="2400" dirty="0" smtClean="0">
                <a:solidFill>
                  <a:schemeClr val="tx1">
                    <a:lumMod val="50000"/>
                    <a:lumOff val="50000"/>
                  </a:schemeClr>
                </a:solidFill>
              </a:rPr>
              <a:t>Pour l’aménagement et l’urbanisation des </a:t>
            </a:r>
            <a:r>
              <a:rPr lang="fr-BE" sz="2400" b="1" dirty="0" smtClean="0"/>
              <a:t>terrils</a:t>
            </a:r>
            <a:r>
              <a:rPr lang="fr-BE" sz="2400" dirty="0" smtClean="0">
                <a:solidFill>
                  <a:schemeClr val="tx1">
                    <a:lumMod val="50000"/>
                    <a:lumOff val="50000"/>
                  </a:schemeClr>
                </a:solidFill>
              </a:rPr>
              <a:t> (en cours d’élaboration DGO3 – DGO4)</a:t>
            </a:r>
          </a:p>
          <a:p>
            <a:endParaRPr lang="fr-BE" dirty="0"/>
          </a:p>
        </p:txBody>
      </p:sp>
      <p:sp>
        <p:nvSpPr>
          <p:cNvPr id="4" name="Espace réservé du numéro de diapositive 3"/>
          <p:cNvSpPr>
            <a:spLocks noGrp="1"/>
          </p:cNvSpPr>
          <p:nvPr>
            <p:ph type="sldNum" sz="quarter" idx="12"/>
          </p:nvPr>
        </p:nvSpPr>
        <p:spPr/>
        <p:txBody>
          <a:bodyPr/>
          <a:lstStyle/>
          <a:p>
            <a:fld id="{74EF6541-E2B0-4EFA-A85B-A11FC5D2612C}" type="slidenum">
              <a:rPr lang="fr-BE" smtClean="0"/>
              <a:pPr/>
              <a:t>35</a:t>
            </a:fld>
            <a:endParaRPr lang="fr-BE"/>
          </a:p>
        </p:txBody>
      </p:sp>
    </p:spTree>
  </p:cSld>
  <p:clrMapOvr>
    <a:masterClrMapping/>
  </p:clrMapOvr>
  <p:transition advTm="5700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Merci de votre attention</a:t>
            </a:r>
            <a:endParaRPr lang="fr-BE" dirty="0"/>
          </a:p>
        </p:txBody>
      </p:sp>
      <p:sp>
        <p:nvSpPr>
          <p:cNvPr id="3" name="Espace réservé du contenu 2"/>
          <p:cNvSpPr>
            <a:spLocks noGrp="1"/>
          </p:cNvSpPr>
          <p:nvPr>
            <p:ph idx="1"/>
          </p:nvPr>
        </p:nvSpPr>
        <p:spPr/>
        <p:txBody>
          <a:bodyPr>
            <a:normAutofit/>
          </a:bodyPr>
          <a:lstStyle/>
          <a:p>
            <a:pPr algn="ctr">
              <a:buNone/>
            </a:pPr>
            <a:r>
              <a:rPr lang="fr-BE" sz="1400" dirty="0" smtClean="0"/>
              <a:t>DGO3 - Agriculture, Ressources naturelles et Environnement</a:t>
            </a:r>
          </a:p>
          <a:p>
            <a:pPr algn="ctr">
              <a:buNone/>
            </a:pPr>
            <a:r>
              <a:rPr lang="fr-BE" sz="1400" dirty="0" smtClean="0"/>
              <a:t>Département de l'Environnement et de l'Eau</a:t>
            </a:r>
          </a:p>
          <a:p>
            <a:pPr algn="ctr">
              <a:buNone/>
            </a:pPr>
            <a:r>
              <a:rPr lang="fr-BE" sz="1400" dirty="0" smtClean="0"/>
              <a:t>Direction des Risques industriels, géologiques et miniers</a:t>
            </a:r>
          </a:p>
          <a:p>
            <a:pPr algn="ctr">
              <a:buNone/>
            </a:pPr>
            <a:r>
              <a:rPr lang="fr-BE" sz="1400" b="1" dirty="0" smtClean="0"/>
              <a:t>CELLULE MINES de WALLONIE</a:t>
            </a:r>
          </a:p>
          <a:p>
            <a:pPr algn="ctr">
              <a:buNone/>
            </a:pPr>
            <a:r>
              <a:rPr lang="fr-BE" sz="1400" dirty="0" smtClean="0"/>
              <a:t>Avenue Prince de Liège, 15 – B 5100 JAMBES</a:t>
            </a:r>
          </a:p>
          <a:p>
            <a:pPr algn="ctr">
              <a:buNone/>
            </a:pPr>
            <a:r>
              <a:rPr lang="fr-BE" sz="1400" dirty="0" smtClean="0"/>
              <a:t>Secrétariat : Mme Gwenaëlle SPINOSA, Graduée</a:t>
            </a:r>
          </a:p>
          <a:p>
            <a:pPr algn="ctr">
              <a:buNone/>
            </a:pPr>
            <a:r>
              <a:rPr lang="fr-BE" sz="1400" dirty="0" smtClean="0"/>
              <a:t>Tél. : 081/33.50.54 – Fax : 081/33.65.44</a:t>
            </a:r>
          </a:p>
          <a:p>
            <a:pPr algn="ctr">
              <a:buNone/>
            </a:pPr>
            <a:r>
              <a:rPr lang="fr-BE" sz="1400" dirty="0" smtClean="0"/>
              <a:t>Tél. : 081/33.61.36 – Fax : 081/33.65.44</a:t>
            </a:r>
          </a:p>
          <a:p>
            <a:pPr>
              <a:buNone/>
            </a:pPr>
            <a:endParaRPr lang="fr-BE" sz="1400" dirty="0" smtClean="0"/>
          </a:p>
          <a:p>
            <a:pPr algn="ctr">
              <a:buNone/>
            </a:pPr>
            <a:r>
              <a:rPr lang="fr-BE" sz="1400" dirty="0" smtClean="0">
                <a:hlinkClick r:id="rId2"/>
              </a:rPr>
              <a:t>contact.mines.dgarne@spw.wallonie.be</a:t>
            </a:r>
            <a:endParaRPr lang="fr-BE" dirty="0" smtClean="0"/>
          </a:p>
        </p:txBody>
      </p:sp>
      <p:sp>
        <p:nvSpPr>
          <p:cNvPr id="4" name="Espace réservé du numéro de diapositive 3"/>
          <p:cNvSpPr>
            <a:spLocks noGrp="1"/>
          </p:cNvSpPr>
          <p:nvPr>
            <p:ph type="sldNum" sz="quarter" idx="12"/>
          </p:nvPr>
        </p:nvSpPr>
        <p:spPr/>
        <p:txBody>
          <a:bodyPr/>
          <a:lstStyle/>
          <a:p>
            <a:fld id="{74EF6541-E2B0-4EFA-A85B-A11FC5D2612C}" type="slidenum">
              <a:rPr lang="fr-BE" smtClean="0"/>
              <a:pPr/>
              <a:t>36</a:t>
            </a:fld>
            <a:endParaRPr lang="fr-BE"/>
          </a:p>
        </p:txBody>
      </p:sp>
      <p:grpSp>
        <p:nvGrpSpPr>
          <p:cNvPr id="5" name="Groupe 4"/>
          <p:cNvGrpSpPr>
            <a:grpSpLocks noChangeAspect="1"/>
          </p:cNvGrpSpPr>
          <p:nvPr/>
        </p:nvGrpSpPr>
        <p:grpSpPr>
          <a:xfrm>
            <a:off x="2123728" y="3933056"/>
            <a:ext cx="4608512" cy="3191656"/>
            <a:chOff x="253702" y="-531440"/>
            <a:chExt cx="4677247" cy="3239269"/>
          </a:xfrm>
        </p:grpSpPr>
        <p:pic>
          <p:nvPicPr>
            <p:cNvPr id="6"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7"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30" name="Arc plein 29"/>
          <p:cNvSpPr/>
          <p:nvPr/>
        </p:nvSpPr>
        <p:spPr>
          <a:xfrm rot="13291241">
            <a:off x="621233" y="2348880"/>
            <a:ext cx="1137989" cy="1137990"/>
          </a:xfrm>
          <a:prstGeom prst="blockArc">
            <a:avLst>
              <a:gd name="adj1" fmla="val 13428404"/>
              <a:gd name="adj2" fmla="val 18330609"/>
              <a:gd name="adj3" fmla="val 297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cSld>
  <p:clrMapOvr>
    <a:masterClrMapping/>
  </p:clrMapOvr>
  <p:transition advTm="36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509120"/>
            <a:ext cx="9144000" cy="1008112"/>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ysClr val="windowText" lastClr="000000"/>
              </a:solidFill>
            </a:endParaRPr>
          </a:p>
        </p:txBody>
      </p:sp>
      <p:sp>
        <p:nvSpPr>
          <p:cNvPr id="8" name="Rectangle 7"/>
          <p:cNvSpPr/>
          <p:nvPr/>
        </p:nvSpPr>
        <p:spPr>
          <a:xfrm>
            <a:off x="0" y="2106568"/>
            <a:ext cx="9144000" cy="500066"/>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ysClr val="windowText" lastClr="000000"/>
              </a:solidFill>
            </a:endParaRPr>
          </a:p>
        </p:txBody>
      </p:sp>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p:txBody>
          <a:bodyPr/>
          <a:lstStyle/>
          <a:p>
            <a:endParaRPr lang="fr-BE" dirty="0"/>
          </a:p>
        </p:txBody>
      </p:sp>
      <p:sp>
        <p:nvSpPr>
          <p:cNvPr id="12" name="ZoneTexte 11"/>
          <p:cNvSpPr txBox="1"/>
          <p:nvPr/>
        </p:nvSpPr>
        <p:spPr>
          <a:xfrm>
            <a:off x="3256806" y="720130"/>
            <a:ext cx="2706190" cy="646331"/>
          </a:xfrm>
          <a:prstGeom prst="rect">
            <a:avLst/>
          </a:prstGeom>
          <a:noFill/>
        </p:spPr>
        <p:txBody>
          <a:bodyPr wrap="none" rtlCol="0">
            <a:spAutoFit/>
          </a:bodyPr>
          <a:lstStyle/>
          <a:p>
            <a:r>
              <a:rPr lang="fr-BE" sz="3600" dirty="0" smtClean="0"/>
              <a:t>Cellule Mines</a:t>
            </a:r>
            <a:endParaRPr lang="fr-BE" sz="3600" dirty="0"/>
          </a:p>
        </p:txBody>
      </p:sp>
      <p:sp>
        <p:nvSpPr>
          <p:cNvPr id="20" name="ZoneTexte 19"/>
          <p:cNvSpPr txBox="1"/>
          <p:nvPr/>
        </p:nvSpPr>
        <p:spPr>
          <a:xfrm>
            <a:off x="3549158" y="1287810"/>
            <a:ext cx="2052165" cy="646331"/>
          </a:xfrm>
          <a:prstGeom prst="rect">
            <a:avLst/>
          </a:prstGeom>
          <a:noFill/>
        </p:spPr>
        <p:txBody>
          <a:bodyPr wrap="none" rtlCol="0">
            <a:spAutoFit/>
          </a:bodyPr>
          <a:lstStyle/>
          <a:p>
            <a:r>
              <a:rPr lang="fr-BE" sz="3600" dirty="0" smtClean="0">
                <a:solidFill>
                  <a:schemeClr val="tx1">
                    <a:lumMod val="65000"/>
                    <a:lumOff val="35000"/>
                  </a:schemeClr>
                </a:solidFill>
              </a:rPr>
              <a:t>MISSIONS</a:t>
            </a:r>
            <a:endParaRPr lang="fr-BE" sz="3600" dirty="0">
              <a:solidFill>
                <a:schemeClr val="tx1">
                  <a:lumMod val="65000"/>
                  <a:lumOff val="35000"/>
                </a:schemeClr>
              </a:solidFill>
            </a:endParaRPr>
          </a:p>
        </p:txBody>
      </p:sp>
      <p:sp>
        <p:nvSpPr>
          <p:cNvPr id="28" name="ZoneTexte 27"/>
          <p:cNvSpPr txBox="1"/>
          <p:nvPr/>
        </p:nvSpPr>
        <p:spPr>
          <a:xfrm>
            <a:off x="1006139" y="2093814"/>
            <a:ext cx="7256154" cy="4555093"/>
          </a:xfrm>
          <a:prstGeom prst="rect">
            <a:avLst/>
          </a:prstGeom>
          <a:noFill/>
        </p:spPr>
        <p:txBody>
          <a:bodyPr wrap="none" rtlCol="0">
            <a:spAutoFit/>
          </a:bodyPr>
          <a:lstStyle/>
          <a:p>
            <a:pPr algn="ctr"/>
            <a:r>
              <a:rPr lang="fr-BE" sz="2800" b="1" dirty="0" smtClean="0"/>
              <a:t>Héritière</a:t>
            </a:r>
            <a:r>
              <a:rPr lang="fr-BE" sz="2800" dirty="0" smtClean="0">
                <a:solidFill>
                  <a:schemeClr val="tx1">
                    <a:lumMod val="50000"/>
                    <a:lumOff val="50000"/>
                  </a:schemeClr>
                </a:solidFill>
              </a:rPr>
              <a:t> </a:t>
            </a:r>
            <a:r>
              <a:rPr lang="fr-BE" sz="2800" dirty="0" smtClean="0">
                <a:solidFill>
                  <a:schemeClr val="bg1"/>
                </a:solidFill>
              </a:rPr>
              <a:t>de l’ex-</a:t>
            </a:r>
            <a:r>
              <a:rPr lang="fr-BE" sz="2800" b="1" dirty="0" smtClean="0"/>
              <a:t>Administration</a:t>
            </a:r>
            <a:r>
              <a:rPr lang="fr-BE" sz="2800" dirty="0" smtClean="0">
                <a:solidFill>
                  <a:schemeClr val="tx1">
                    <a:lumMod val="50000"/>
                    <a:lumOff val="50000"/>
                  </a:schemeClr>
                </a:solidFill>
              </a:rPr>
              <a:t> </a:t>
            </a:r>
            <a:r>
              <a:rPr lang="fr-BE" sz="2800" dirty="0" smtClean="0">
                <a:solidFill>
                  <a:schemeClr val="bg1"/>
                </a:solidFill>
              </a:rPr>
              <a:t>des</a:t>
            </a:r>
            <a:r>
              <a:rPr lang="fr-BE" sz="2800" dirty="0" smtClean="0">
                <a:solidFill>
                  <a:schemeClr val="tx1">
                    <a:lumMod val="50000"/>
                    <a:lumOff val="50000"/>
                  </a:schemeClr>
                </a:solidFill>
              </a:rPr>
              <a:t> </a:t>
            </a:r>
            <a:r>
              <a:rPr lang="fr-BE" sz="2800" b="1" dirty="0" smtClean="0"/>
              <a:t>Mines</a:t>
            </a:r>
          </a:p>
          <a:p>
            <a:pPr algn="ctr"/>
            <a:endParaRPr lang="fr-BE" sz="1100" dirty="0" smtClean="0"/>
          </a:p>
          <a:p>
            <a:pPr algn="ctr"/>
            <a:r>
              <a:rPr lang="fr-BE" sz="2800" b="1" dirty="0" smtClean="0"/>
              <a:t>Police </a:t>
            </a:r>
            <a:r>
              <a:rPr lang="fr-BE" sz="2800" dirty="0" smtClean="0">
                <a:solidFill>
                  <a:schemeClr val="bg1"/>
                </a:solidFill>
              </a:rPr>
              <a:t>des </a:t>
            </a:r>
            <a:r>
              <a:rPr lang="fr-BE" sz="2800" b="1" dirty="0" smtClean="0"/>
              <a:t>Mines </a:t>
            </a:r>
          </a:p>
          <a:p>
            <a:pPr algn="ctr"/>
            <a:endParaRPr lang="fr-BE" sz="1100" dirty="0" smtClean="0"/>
          </a:p>
          <a:p>
            <a:pPr algn="ctr"/>
            <a:r>
              <a:rPr lang="fr-BE" sz="2800" dirty="0" smtClean="0">
                <a:solidFill>
                  <a:schemeClr val="bg1"/>
                </a:solidFill>
              </a:rPr>
              <a:t>Opérations de </a:t>
            </a:r>
            <a:r>
              <a:rPr lang="fr-BE" sz="2800" b="1" dirty="0" smtClean="0"/>
              <a:t>retrait</a:t>
            </a:r>
            <a:r>
              <a:rPr lang="fr-BE" sz="2800" dirty="0" smtClean="0">
                <a:solidFill>
                  <a:schemeClr val="bg1"/>
                </a:solidFill>
              </a:rPr>
              <a:t> de </a:t>
            </a:r>
            <a:r>
              <a:rPr lang="fr-BE" sz="2800" b="1" dirty="0" smtClean="0"/>
              <a:t>concessions minières</a:t>
            </a:r>
          </a:p>
          <a:p>
            <a:pPr algn="ctr"/>
            <a:endParaRPr lang="fr-BE" sz="1100" dirty="0" smtClean="0">
              <a:solidFill>
                <a:srgbClr val="5F5F5F"/>
              </a:solidFill>
            </a:endParaRPr>
          </a:p>
          <a:p>
            <a:pPr algn="ctr"/>
            <a:r>
              <a:rPr lang="fr-BE" sz="2800" b="1" dirty="0" smtClean="0"/>
              <a:t>Sécurisation</a:t>
            </a:r>
            <a:r>
              <a:rPr lang="fr-BE" sz="2800" dirty="0" smtClean="0">
                <a:solidFill>
                  <a:srgbClr val="5F5F5F"/>
                </a:solidFill>
              </a:rPr>
              <a:t> </a:t>
            </a:r>
            <a:r>
              <a:rPr lang="fr-BE" sz="2800" dirty="0" smtClean="0">
                <a:solidFill>
                  <a:schemeClr val="bg1"/>
                </a:solidFill>
              </a:rPr>
              <a:t>d’ouvrages miniers</a:t>
            </a:r>
          </a:p>
          <a:p>
            <a:pPr algn="ctr"/>
            <a:endParaRPr lang="fr-BE" sz="1100" dirty="0" smtClean="0">
              <a:solidFill>
                <a:srgbClr val="5F5F5F"/>
              </a:solidFill>
            </a:endParaRPr>
          </a:p>
          <a:p>
            <a:pPr algn="ctr"/>
            <a:r>
              <a:rPr lang="fr-BE" sz="2800" b="1" dirty="0" smtClean="0"/>
              <a:t> </a:t>
            </a:r>
          </a:p>
          <a:p>
            <a:pPr algn="ctr"/>
            <a:r>
              <a:rPr lang="fr-BE" sz="2800" dirty="0" smtClean="0">
                <a:solidFill>
                  <a:srgbClr val="5F5F5F"/>
                </a:solidFill>
              </a:rPr>
              <a:t> </a:t>
            </a:r>
            <a:endParaRPr lang="fr-BE" sz="2800" dirty="0" smtClean="0">
              <a:solidFill>
                <a:schemeClr val="bg1"/>
              </a:solidFill>
            </a:endParaRPr>
          </a:p>
          <a:p>
            <a:pPr algn="ctr"/>
            <a:endParaRPr lang="fr-BE" sz="1100" dirty="0" smtClean="0">
              <a:solidFill>
                <a:srgbClr val="5F5F5F"/>
              </a:solidFill>
            </a:endParaRPr>
          </a:p>
          <a:p>
            <a:pPr algn="ctr"/>
            <a:r>
              <a:rPr lang="fr-BE" sz="2800" b="1" dirty="0" smtClean="0"/>
              <a:t>Remises</a:t>
            </a:r>
            <a:r>
              <a:rPr lang="fr-BE" sz="2800" dirty="0" smtClean="0">
                <a:solidFill>
                  <a:srgbClr val="5F5F5F"/>
                </a:solidFill>
              </a:rPr>
              <a:t> </a:t>
            </a:r>
            <a:r>
              <a:rPr lang="fr-BE" sz="2800" dirty="0" smtClean="0">
                <a:solidFill>
                  <a:schemeClr val="bg1"/>
                </a:solidFill>
              </a:rPr>
              <a:t>d’</a:t>
            </a:r>
            <a:r>
              <a:rPr lang="fr-BE" sz="2800" b="1" dirty="0" smtClean="0"/>
              <a:t>avis</a:t>
            </a:r>
            <a:r>
              <a:rPr lang="fr-BE" sz="2800" dirty="0" smtClean="0">
                <a:solidFill>
                  <a:srgbClr val="5F5F5F"/>
                </a:solidFill>
              </a:rPr>
              <a:t> </a:t>
            </a:r>
            <a:r>
              <a:rPr lang="fr-BE" sz="2800" dirty="0" smtClean="0">
                <a:solidFill>
                  <a:schemeClr val="bg1"/>
                </a:solidFill>
              </a:rPr>
              <a:t>réglementaires/d’opportunités</a:t>
            </a:r>
          </a:p>
          <a:p>
            <a:pPr algn="ctr"/>
            <a:endParaRPr lang="fr-BE" sz="1100" dirty="0" smtClean="0">
              <a:solidFill>
                <a:srgbClr val="5F5F5F"/>
              </a:solidFill>
            </a:endParaRPr>
          </a:p>
          <a:p>
            <a:pPr algn="ctr"/>
            <a:r>
              <a:rPr lang="fr-BE" sz="2800" b="1" dirty="0" smtClean="0"/>
              <a:t>Remises</a:t>
            </a:r>
            <a:r>
              <a:rPr lang="fr-BE" sz="2800" dirty="0" smtClean="0">
                <a:solidFill>
                  <a:srgbClr val="5F5F5F"/>
                </a:solidFill>
              </a:rPr>
              <a:t> </a:t>
            </a:r>
            <a:r>
              <a:rPr lang="fr-BE" sz="2800" dirty="0" smtClean="0">
                <a:solidFill>
                  <a:schemeClr val="bg1"/>
                </a:solidFill>
              </a:rPr>
              <a:t>d’</a:t>
            </a:r>
            <a:r>
              <a:rPr lang="fr-BE" sz="2800" b="1" dirty="0" smtClean="0"/>
              <a:t>informations</a:t>
            </a:r>
            <a:r>
              <a:rPr lang="fr-BE" sz="2800" dirty="0" smtClean="0">
                <a:solidFill>
                  <a:srgbClr val="5F5F5F"/>
                </a:solidFill>
              </a:rPr>
              <a:t> </a:t>
            </a:r>
            <a:r>
              <a:rPr lang="fr-BE" sz="2800" dirty="0" smtClean="0">
                <a:solidFill>
                  <a:schemeClr val="bg1"/>
                </a:solidFill>
              </a:rPr>
              <a:t>générales et spécifiques</a:t>
            </a:r>
            <a:endParaRPr lang="fr-BE" sz="2800" dirty="0">
              <a:solidFill>
                <a:schemeClr val="bg1"/>
              </a:solidFill>
            </a:endParaRPr>
          </a:p>
        </p:txBody>
      </p:sp>
      <p:grpSp>
        <p:nvGrpSpPr>
          <p:cNvPr id="13" name="Groupe 12"/>
          <p:cNvGrpSpPr>
            <a:grpSpLocks noChangeAspect="1"/>
          </p:cNvGrpSpPr>
          <p:nvPr/>
        </p:nvGrpSpPr>
        <p:grpSpPr>
          <a:xfrm>
            <a:off x="116484" y="-171240"/>
            <a:ext cx="2079252" cy="1440000"/>
            <a:chOff x="253702" y="-531440"/>
            <a:chExt cx="4677247" cy="3239269"/>
          </a:xfrm>
        </p:grpSpPr>
        <p:pic>
          <p:nvPicPr>
            <p:cNvPr id="14" name="Picture 9" descr="Résultat de recherche d'images pour &quot;logo spw&quot;"/>
            <p:cNvPicPr>
              <a:picLocks noChangeAspect="1" noChangeArrowheads="1"/>
            </p:cNvPicPr>
            <p:nvPr/>
          </p:nvPicPr>
          <p:blipFill>
            <a:blip r:embed="rId4" cstate="print"/>
            <a:srcRect/>
            <a:stretch>
              <a:fillRect/>
            </a:stretch>
          </p:blipFill>
          <p:spPr bwMode="auto">
            <a:xfrm>
              <a:off x="253702" y="261739"/>
              <a:ext cx="3310186" cy="1655093"/>
            </a:xfrm>
            <a:prstGeom prst="rect">
              <a:avLst/>
            </a:prstGeom>
            <a:noFill/>
          </p:spPr>
        </p:pic>
        <p:pic>
          <p:nvPicPr>
            <p:cNvPr id="15" name="Picture 11" descr="Résultat de recherche d'images pour &quot;logo DGO3&quot;"/>
            <p:cNvPicPr>
              <a:picLocks noChangeAspect="1" noChangeArrowheads="1"/>
            </p:cNvPicPr>
            <p:nvPr/>
          </p:nvPicPr>
          <p:blipFill>
            <a:blip r:embed="rId5" cstate="print"/>
            <a:srcRect/>
            <a:stretch>
              <a:fillRect/>
            </a:stretch>
          </p:blipFill>
          <p:spPr bwMode="auto">
            <a:xfrm>
              <a:off x="1691680" y="-531440"/>
              <a:ext cx="3239269" cy="3239269"/>
            </a:xfrm>
            <a:prstGeom prst="rect">
              <a:avLst/>
            </a:prstGeom>
            <a:noFill/>
          </p:spPr>
        </p:pic>
      </p:grpSp>
      <p:sp>
        <p:nvSpPr>
          <p:cNvPr id="16" name="Espace réservé du numéro de diapositive 15"/>
          <p:cNvSpPr>
            <a:spLocks noGrp="1"/>
          </p:cNvSpPr>
          <p:nvPr>
            <p:ph type="sldNum" sz="quarter" idx="12"/>
          </p:nvPr>
        </p:nvSpPr>
        <p:spPr/>
        <p:txBody>
          <a:bodyPr/>
          <a:lstStyle/>
          <a:p>
            <a:fld id="{74EF6541-E2B0-4EFA-A85B-A11FC5D2612C}" type="slidenum">
              <a:rPr lang="fr-BE" smtClean="0"/>
              <a:pPr/>
              <a:t>4</a:t>
            </a:fld>
            <a:endParaRPr lang="fr-BE"/>
          </a:p>
        </p:txBody>
      </p:sp>
      <p:sp>
        <p:nvSpPr>
          <p:cNvPr id="18" name="Rectangle 17"/>
          <p:cNvSpPr/>
          <p:nvPr/>
        </p:nvSpPr>
        <p:spPr>
          <a:xfrm>
            <a:off x="540568" y="4467054"/>
            <a:ext cx="8423920" cy="954107"/>
          </a:xfrm>
          <a:prstGeom prst="rect">
            <a:avLst/>
          </a:prstGeom>
        </p:spPr>
        <p:txBody>
          <a:bodyPr wrap="square">
            <a:spAutoFit/>
          </a:bodyPr>
          <a:lstStyle/>
          <a:p>
            <a:pPr algn="ctr"/>
            <a:r>
              <a:rPr lang="fr-BE" sz="2800" b="1" dirty="0" smtClean="0"/>
              <a:t>Intervention</a:t>
            </a:r>
            <a:r>
              <a:rPr lang="fr-BE" sz="2800" dirty="0" smtClean="0">
                <a:solidFill>
                  <a:srgbClr val="5F5F5F"/>
                </a:solidFill>
              </a:rPr>
              <a:t> </a:t>
            </a:r>
            <a:r>
              <a:rPr lang="fr-BE" sz="2800" dirty="0" smtClean="0">
                <a:solidFill>
                  <a:schemeClr val="bg1"/>
                </a:solidFill>
              </a:rPr>
              <a:t>en cas d’</a:t>
            </a:r>
            <a:r>
              <a:rPr lang="fr-BE" sz="2800" b="1" dirty="0" smtClean="0"/>
              <a:t>effondrements</a:t>
            </a:r>
          </a:p>
          <a:p>
            <a:pPr algn="ctr"/>
            <a:r>
              <a:rPr lang="fr-BE" sz="2800" dirty="0" smtClean="0">
                <a:solidFill>
                  <a:srgbClr val="5F5F5F"/>
                </a:solidFill>
              </a:rPr>
              <a:t> </a:t>
            </a:r>
            <a:r>
              <a:rPr lang="fr-BE" sz="2800" dirty="0" smtClean="0">
                <a:solidFill>
                  <a:schemeClr val="bg1"/>
                </a:solidFill>
              </a:rPr>
              <a:t>liés aux exploitations souterraines</a:t>
            </a:r>
          </a:p>
        </p:txBody>
      </p:sp>
      <p:sp>
        <p:nvSpPr>
          <p:cNvPr id="19" name="Rectangle 18"/>
          <p:cNvSpPr/>
          <p:nvPr/>
        </p:nvSpPr>
        <p:spPr>
          <a:xfrm>
            <a:off x="415602" y="4705980"/>
            <a:ext cx="8423920" cy="523220"/>
          </a:xfrm>
          <a:prstGeom prst="rect">
            <a:avLst/>
          </a:prstGeom>
        </p:spPr>
        <p:txBody>
          <a:bodyPr wrap="square">
            <a:spAutoFit/>
          </a:bodyPr>
          <a:lstStyle/>
          <a:p>
            <a:pPr algn="ctr"/>
            <a:r>
              <a:rPr lang="fr-BE" sz="2800" b="1" dirty="0" smtClean="0"/>
              <a:t>Gestion </a:t>
            </a:r>
            <a:r>
              <a:rPr lang="fr-BE" sz="2800" dirty="0" smtClean="0">
                <a:solidFill>
                  <a:schemeClr val="bg1"/>
                </a:solidFill>
              </a:rPr>
              <a:t>des</a:t>
            </a:r>
            <a:r>
              <a:rPr lang="fr-BE" sz="2800" b="1" dirty="0" smtClean="0"/>
              <a:t> risques miniers/carrières souterraines </a:t>
            </a:r>
            <a:endParaRPr lang="fr-BE" sz="2800" dirty="0" smtClean="0">
              <a:solidFill>
                <a:schemeClr val="bg1"/>
              </a:solidFill>
            </a:endParaRPr>
          </a:p>
        </p:txBody>
      </p:sp>
      <p:sp>
        <p:nvSpPr>
          <p:cNvPr id="30" name="Rectangle 29"/>
          <p:cNvSpPr/>
          <p:nvPr/>
        </p:nvSpPr>
        <p:spPr>
          <a:xfrm>
            <a:off x="-756592" y="2708920"/>
            <a:ext cx="10225136" cy="4149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cSld>
  <p:clrMapOvr>
    <a:masterClrMapping/>
  </p:clrMapOvr>
  <p:transition advTm="641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4.72222E-6 -3.7037E-6 L 0.00017 0.10695 " pathEditMode="relative" rAng="0" ptsTypes="AA">
                                      <p:cBhvr>
                                        <p:cTn id="11" dur="500" fill="hold"/>
                                        <p:tgtEl>
                                          <p:spTgt spid="30"/>
                                        </p:tgtEl>
                                        <p:attrNameLst>
                                          <p:attrName>ppt_x</p:attrName>
                                          <p:attrName>ppt_y</p:attrName>
                                        </p:attrNameLst>
                                      </p:cBhvr>
                                      <p:rCtr x="0" y="53"/>
                                    </p:animMotion>
                                  </p:childTnLst>
                                </p:cTn>
                              </p:par>
                              <p:par>
                                <p:cTn id="12" presetID="0" presetClass="path" presetSubtype="0" accel="50000" decel="50000" fill="hold" grpId="1" nodeType="withEffect">
                                  <p:stCondLst>
                                    <p:cond delay="0"/>
                                  </p:stCondLst>
                                  <p:childTnLst>
                                    <p:animMotion origin="layout" path="M 0 2.55835E-6 L 0 0.09336 " pathEditMode="relative" rAng="0" ptsTypes="AA">
                                      <p:cBhvr>
                                        <p:cTn id="13" dur="500" fill="hold"/>
                                        <p:tgtEl>
                                          <p:spTgt spid="8"/>
                                        </p:tgtEl>
                                        <p:attrNameLst>
                                          <p:attrName>ppt_x</p:attrName>
                                          <p:attrName>ppt_y</p:attrName>
                                        </p:attrNameLst>
                                      </p:cBhvr>
                                      <p:rCtr x="0" y="47"/>
                                    </p:animMotion>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00017 0.10694 L 0.00017 0.19329 " pathEditMode="relative" rAng="0" ptsTypes="AA">
                                      <p:cBhvr>
                                        <p:cTn id="17" dur="500" fill="hold"/>
                                        <p:tgtEl>
                                          <p:spTgt spid="30"/>
                                        </p:tgtEl>
                                        <p:attrNameLst>
                                          <p:attrName>ppt_x</p:attrName>
                                          <p:attrName>ppt_y</p:attrName>
                                        </p:attrNameLst>
                                      </p:cBhvr>
                                      <p:rCtr x="0" y="43"/>
                                    </p:animMotion>
                                  </p:childTnLst>
                                </p:cTn>
                              </p:par>
                              <p:par>
                                <p:cTn id="18" presetID="0" presetClass="path" presetSubtype="0" accel="50000" decel="50000" fill="hold" grpId="2" nodeType="withEffect">
                                  <p:stCondLst>
                                    <p:cond delay="0"/>
                                  </p:stCondLst>
                                  <p:childTnLst>
                                    <p:animMotion origin="layout" path="M 0 0.09337 L 0 0.17726 " pathEditMode="relative" rAng="0" ptsTypes="AA">
                                      <p:cBhvr>
                                        <p:cTn id="19" dur="500" fill="hold"/>
                                        <p:tgtEl>
                                          <p:spTgt spid="8"/>
                                        </p:tgtEl>
                                        <p:attrNameLst>
                                          <p:attrName>ppt_x</p:attrName>
                                          <p:attrName>ppt_y</p:attrName>
                                        </p:attrNameLst>
                                      </p:cBhvr>
                                      <p:rCtr x="0" y="42"/>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2" nodeType="clickEffect">
                                  <p:stCondLst>
                                    <p:cond delay="0"/>
                                  </p:stCondLst>
                                  <p:childTnLst>
                                    <p:animMotion origin="layout" path="M 0.00017 0.19297 L 0.00017 0.25583 " pathEditMode="relative" rAng="0" ptsTypes="AA">
                                      <p:cBhvr>
                                        <p:cTn id="23" dur="500" fill="hold"/>
                                        <p:tgtEl>
                                          <p:spTgt spid="30"/>
                                        </p:tgtEl>
                                        <p:attrNameLst>
                                          <p:attrName>ppt_x</p:attrName>
                                          <p:attrName>ppt_y</p:attrName>
                                        </p:attrNameLst>
                                      </p:cBhvr>
                                      <p:rCtr x="0" y="31"/>
                                    </p:animMotion>
                                  </p:childTnLst>
                                </p:cTn>
                              </p:par>
                              <p:par>
                                <p:cTn id="24" presetID="0" presetClass="path" presetSubtype="0" accel="50000" decel="50000" fill="hold" grpId="3" nodeType="withEffect">
                                  <p:stCondLst>
                                    <p:cond delay="0"/>
                                  </p:stCondLst>
                                  <p:childTnLst>
                                    <p:animMotion origin="layout" path="M 0 0.17726 L 0 0.25075 " pathEditMode="relative" rAng="0" ptsTypes="AA">
                                      <p:cBhvr>
                                        <p:cTn id="25" dur="500" fill="hold"/>
                                        <p:tgtEl>
                                          <p:spTgt spid="8"/>
                                        </p:tgtEl>
                                        <p:attrNameLst>
                                          <p:attrName>ppt_x</p:attrName>
                                          <p:attrName>ppt_y</p:attrName>
                                        </p:attrNameLst>
                                      </p:cBhvr>
                                      <p:rCtr x="0" y="37"/>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4" nodeType="clickEffect">
                                  <p:stCondLst>
                                    <p:cond delay="0"/>
                                  </p:stCondLst>
                                  <p:childTnLst>
                                    <p:animMotion origin="layout" path="M 0.00017 0.25583 L 0.00017 0.40212 " pathEditMode="relative" rAng="0" ptsTypes="AA">
                                      <p:cBhvr>
                                        <p:cTn id="29" dur="500" fill="hold"/>
                                        <p:tgtEl>
                                          <p:spTgt spid="30"/>
                                        </p:tgtEl>
                                        <p:attrNameLst>
                                          <p:attrName>ppt_x</p:attrName>
                                          <p:attrName>ppt_y</p:attrName>
                                        </p:attrNameLst>
                                      </p:cBhvr>
                                      <p:rCtr x="0" y="73"/>
                                    </p:animMotion>
                                  </p:childTnLst>
                                </p:cTn>
                              </p:par>
                              <p:par>
                                <p:cTn id="30" presetID="0" presetClass="path" presetSubtype="0" accel="50000" decel="50000" fill="hold" grpId="4" nodeType="withEffect">
                                  <p:stCondLst>
                                    <p:cond delay="0"/>
                                  </p:stCondLst>
                                  <p:childTnLst>
                                    <p:animMotion origin="layout" path="M 0 0.25075 L 0 0.33465 " pathEditMode="relative" rAng="0" ptsTypes="AA">
                                      <p:cBhvr>
                                        <p:cTn id="31" dur="500" fill="hold"/>
                                        <p:tgtEl>
                                          <p:spTgt spid="8"/>
                                        </p:tgtEl>
                                        <p:attrNameLst>
                                          <p:attrName>ppt_x</p:attrName>
                                          <p:attrName>ppt_y</p:attrName>
                                        </p:attrNameLst>
                                      </p:cBhvr>
                                      <p:rCtr x="0" y="42"/>
                                    </p:animMotion>
                                  </p:childTnLst>
                                </p:cTn>
                              </p:par>
                              <p:par>
                                <p:cTn id="32" presetID="10" presetClass="exit" presetSubtype="0" fill="hold" grpId="5"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0" nodeType="clickEffect">
                                  <p:stCondLst>
                                    <p:cond delay="0"/>
                                  </p:stCondLst>
                                  <p:childTnLst>
                                    <p:animEffect transition="out" filter="wipe(right)">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5" nodeType="clickEffect">
                                  <p:stCondLst>
                                    <p:cond delay="0"/>
                                  </p:stCondLst>
                                  <p:childTnLst>
                                    <p:animMotion origin="layout" path="M 0.00017 0.40213 L 0.00017 0.59141 " pathEditMode="relative" rAng="0" ptsTypes="AA">
                                      <p:cBhvr>
                                        <p:cTn id="49" dur="500" fill="hold"/>
                                        <p:tgtEl>
                                          <p:spTgt spid="30"/>
                                        </p:tgtEl>
                                        <p:attrNameLst>
                                          <p:attrName>ppt_x</p:attrName>
                                          <p:attrName>ppt_y</p:attrName>
                                        </p:attrNameLst>
                                      </p:cBhvr>
                                      <p:rCtr x="0" y="95"/>
                                    </p:animMotion>
                                  </p:childTnLst>
                                </p:cTn>
                              </p:par>
                              <p:par>
                                <p:cTn id="50" presetID="0" presetClass="path" presetSubtype="0" accel="50000" decel="50000" fill="hold" grpId="0" nodeType="withEffect">
                                  <p:stCondLst>
                                    <p:cond delay="0"/>
                                  </p:stCondLst>
                                  <p:childTnLst>
                                    <p:animMotion origin="layout" path="M 0 0 L 0 0.15715 " pathEditMode="relative" ptsTypes="AA">
                                      <p:cBhvr>
                                        <p:cTn id="51" dur="500" fill="hold"/>
                                        <p:tgtEl>
                                          <p:spTgt spid="11"/>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2" nodeType="click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8" grpId="0" animBg="1"/>
      <p:bldP spid="8" grpId="1" animBg="1"/>
      <p:bldP spid="8" grpId="2" animBg="1"/>
      <p:bldP spid="8" grpId="3" animBg="1"/>
      <p:bldP spid="8" grpId="4" animBg="1"/>
      <p:bldP spid="8" grpId="5" animBg="1"/>
      <p:bldP spid="18" grpId="0"/>
      <p:bldP spid="19" grpId="0"/>
      <p:bldP spid="30" grpId="0" animBg="1"/>
      <p:bldP spid="30" grpId="1" animBg="1"/>
      <p:bldP spid="30" grpId="2" animBg="1"/>
      <p:bldP spid="30" grpId="4" animBg="1"/>
      <p:bldP spid="30"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8"/>
          <p:cNvGrpSpPr/>
          <p:nvPr/>
        </p:nvGrpSpPr>
        <p:grpSpPr>
          <a:xfrm>
            <a:off x="4113210" y="0"/>
            <a:ext cx="2928926" cy="7072338"/>
            <a:chOff x="4113210" y="0"/>
            <a:chExt cx="2928926" cy="6858000"/>
          </a:xfrm>
        </p:grpSpPr>
        <p:sp>
          <p:nvSpPr>
            <p:cNvPr id="9" name="Rectangle 8"/>
            <p:cNvSpPr/>
            <p:nvPr/>
          </p:nvSpPr>
          <p:spPr>
            <a:xfrm>
              <a:off x="4113210" y="0"/>
              <a:ext cx="2928926" cy="6858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solidFill>
                    <a:schemeClr val="tx2">
                      <a:lumMod val="50000"/>
                    </a:schemeClr>
                  </a:solidFill>
                </a:rPr>
                <a:t>Moyens d’action de l’Administration</a:t>
              </a:r>
              <a:endParaRPr lang="fr-BE" sz="2800" dirty="0">
                <a:solidFill>
                  <a:schemeClr val="tx2">
                    <a:lumMod val="50000"/>
                  </a:schemeClr>
                </a:solidFill>
              </a:endParaRPr>
            </a:p>
          </p:txBody>
        </p:sp>
        <p:pic>
          <p:nvPicPr>
            <p:cNvPr id="15" name="Picture 12" descr="Image result for iconfinder fast"/>
            <p:cNvPicPr>
              <a:picLocks noChangeAspect="1" noChangeArrowheads="1"/>
            </p:cNvPicPr>
            <p:nvPr/>
          </p:nvPicPr>
          <p:blipFill>
            <a:blip r:embed="rId4" cstate="print">
              <a:biLevel thresh="50000"/>
            </a:blip>
            <a:srcRect/>
            <a:stretch>
              <a:fillRect/>
            </a:stretch>
          </p:blipFill>
          <p:spPr bwMode="auto">
            <a:xfrm flipH="1">
              <a:off x="5281618" y="2306630"/>
              <a:ext cx="571504" cy="571504"/>
            </a:xfrm>
            <a:prstGeom prst="rect">
              <a:avLst/>
            </a:prstGeom>
            <a:noFill/>
          </p:spPr>
        </p:pic>
      </p:grpSp>
      <p:sp>
        <p:nvSpPr>
          <p:cNvPr id="27" name="Rectangle 26"/>
          <p:cNvSpPr/>
          <p:nvPr/>
        </p:nvSpPr>
        <p:spPr>
          <a:xfrm>
            <a:off x="4195190" y="238170"/>
            <a:ext cx="2753074" cy="697552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a:solidFill>
                <a:schemeClr val="tx2">
                  <a:lumMod val="50000"/>
                </a:schemeClr>
              </a:solidFill>
            </a:endParaRPr>
          </a:p>
        </p:txBody>
      </p:sp>
      <p:grpSp>
        <p:nvGrpSpPr>
          <p:cNvPr id="3" name="Groupe 15"/>
          <p:cNvGrpSpPr/>
          <p:nvPr/>
        </p:nvGrpSpPr>
        <p:grpSpPr>
          <a:xfrm>
            <a:off x="1906570" y="0"/>
            <a:ext cx="7237430" cy="7072338"/>
            <a:chOff x="2008170" y="0"/>
            <a:chExt cx="7237430" cy="6858000"/>
          </a:xfrm>
          <a:solidFill>
            <a:schemeClr val="bg1"/>
          </a:solidFill>
        </p:grpSpPr>
        <p:sp>
          <p:nvSpPr>
            <p:cNvPr id="8" name="Rectangle 7"/>
            <p:cNvSpPr/>
            <p:nvPr/>
          </p:nvSpPr>
          <p:spPr>
            <a:xfrm>
              <a:off x="2008170" y="0"/>
              <a:ext cx="2928926" cy="6858000"/>
            </a:xfrm>
            <a:prstGeom prst="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solidFill>
                    <a:schemeClr val="tx2">
                      <a:lumMod val="50000"/>
                    </a:schemeClr>
                  </a:solidFill>
                </a:rPr>
                <a:t>Risques en cas d’effondrement d’un puits de mine</a:t>
              </a:r>
            </a:p>
          </p:txBody>
        </p:sp>
        <p:pic>
          <p:nvPicPr>
            <p:cNvPr id="13" name="Picture 14" descr="Image result for iconfinder focus"/>
            <p:cNvPicPr>
              <a:picLocks noChangeAspect="1" noChangeArrowheads="1"/>
            </p:cNvPicPr>
            <p:nvPr/>
          </p:nvPicPr>
          <p:blipFill>
            <a:blip r:embed="rId5" cstate="print">
              <a:lum contrast="40000"/>
            </a:blip>
            <a:srcRect/>
            <a:stretch>
              <a:fillRect/>
            </a:stretch>
          </p:blipFill>
          <p:spPr bwMode="auto">
            <a:xfrm>
              <a:off x="8661396" y="1788914"/>
              <a:ext cx="584204" cy="584204"/>
            </a:xfrm>
            <a:prstGeom prst="rect">
              <a:avLst/>
            </a:prstGeom>
            <a:grpFill/>
            <a:ln>
              <a:noFill/>
            </a:ln>
          </p:spPr>
        </p:pic>
      </p:grpSp>
      <p:pic>
        <p:nvPicPr>
          <p:cNvPr id="25" name="Picture 19"/>
          <p:cNvPicPr preferRelativeResize="0">
            <a:picLocks noChangeArrowheads="1"/>
          </p:cNvPicPr>
          <p:nvPr/>
        </p:nvPicPr>
        <p:blipFill>
          <a:blip r:embed="rId6" cstate="print">
            <a:lum contrast="40000"/>
          </a:blip>
          <a:srcRect/>
          <a:stretch>
            <a:fillRect/>
          </a:stretch>
        </p:blipFill>
        <p:spPr bwMode="auto">
          <a:xfrm>
            <a:off x="3059832" y="2204864"/>
            <a:ext cx="1017479" cy="809328"/>
          </a:xfrm>
          <a:prstGeom prst="rect">
            <a:avLst/>
          </a:prstGeom>
          <a:noFill/>
          <a:ln w="9525">
            <a:noFill/>
            <a:miter lim="800000"/>
            <a:headEnd/>
            <a:tailEnd/>
          </a:ln>
          <a:effectLst/>
        </p:spPr>
      </p:pic>
      <p:sp>
        <p:nvSpPr>
          <p:cNvPr id="21" name="Rectangle 20"/>
          <p:cNvSpPr/>
          <p:nvPr/>
        </p:nvSpPr>
        <p:spPr>
          <a:xfrm>
            <a:off x="1845706" y="233456"/>
            <a:ext cx="2928926" cy="712311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a:solidFill>
                <a:schemeClr val="tx2">
                  <a:lumMod val="50000"/>
                </a:schemeClr>
              </a:solidFill>
            </a:endParaRPr>
          </a:p>
        </p:txBody>
      </p:sp>
      <p:sp>
        <p:nvSpPr>
          <p:cNvPr id="36" name="Titre 35"/>
          <p:cNvSpPr>
            <a:spLocks noGrp="1"/>
          </p:cNvSpPr>
          <p:nvPr>
            <p:ph type="title"/>
          </p:nvPr>
        </p:nvSpPr>
        <p:spPr/>
        <p:txBody>
          <a:bodyPr/>
          <a:lstStyle/>
          <a:p>
            <a:endParaRPr lang="fr-BE"/>
          </a:p>
        </p:txBody>
      </p:sp>
      <p:grpSp>
        <p:nvGrpSpPr>
          <p:cNvPr id="6" name="Groupe 11"/>
          <p:cNvGrpSpPr/>
          <p:nvPr/>
        </p:nvGrpSpPr>
        <p:grpSpPr>
          <a:xfrm>
            <a:off x="-32" y="0"/>
            <a:ext cx="2979726" cy="7072338"/>
            <a:chOff x="0" y="0"/>
            <a:chExt cx="2928926" cy="6858000"/>
          </a:xfrm>
        </p:grpSpPr>
        <p:sp>
          <p:nvSpPr>
            <p:cNvPr id="4" name="Rectangle 3"/>
            <p:cNvSpPr/>
            <p:nvPr/>
          </p:nvSpPr>
          <p:spPr>
            <a:xfrm>
              <a:off x="0" y="0"/>
              <a:ext cx="2928926" cy="6858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smtClean="0">
                <a:solidFill>
                  <a:schemeClr val="tx2">
                    <a:lumMod val="50000"/>
                  </a:schemeClr>
                </a:solidFill>
              </a:endParaRPr>
            </a:p>
            <a:p>
              <a:pPr algn="ctr"/>
              <a:endParaRPr lang="fr-BE" sz="2800" dirty="0" smtClean="0">
                <a:solidFill>
                  <a:schemeClr val="tx2">
                    <a:lumMod val="50000"/>
                  </a:schemeClr>
                </a:solidFill>
              </a:endParaRPr>
            </a:p>
            <a:p>
              <a:pPr algn="ctr"/>
              <a:r>
                <a:rPr lang="fr-BE" sz="2800" dirty="0" smtClean="0">
                  <a:solidFill>
                    <a:schemeClr val="tx2">
                      <a:lumMod val="50000"/>
                    </a:schemeClr>
                  </a:solidFill>
                </a:rPr>
                <a:t>Zone non </a:t>
              </a:r>
              <a:r>
                <a:rPr lang="fr-BE" sz="2800" dirty="0" err="1" smtClean="0">
                  <a:solidFill>
                    <a:schemeClr val="tx2">
                      <a:lumMod val="50000"/>
                    </a:schemeClr>
                  </a:solidFill>
                </a:rPr>
                <a:t>aedificandi</a:t>
              </a:r>
              <a:endParaRPr lang="fr-BE" sz="2800" dirty="0">
                <a:solidFill>
                  <a:schemeClr val="tx2">
                    <a:lumMod val="50000"/>
                  </a:schemeClr>
                </a:solidFill>
              </a:endParaRPr>
            </a:p>
          </p:txBody>
        </p:sp>
        <p:pic>
          <p:nvPicPr>
            <p:cNvPr id="11" name="Picture 19"/>
            <p:cNvPicPr preferRelativeResize="0">
              <a:picLocks noChangeArrowheads="1"/>
            </p:cNvPicPr>
            <p:nvPr/>
          </p:nvPicPr>
          <p:blipFill>
            <a:blip r:embed="rId6" cstate="print">
              <a:lum contrast="40000"/>
            </a:blip>
            <a:srcRect/>
            <a:stretch>
              <a:fillRect/>
            </a:stretch>
          </p:blipFill>
          <p:spPr bwMode="auto">
            <a:xfrm>
              <a:off x="991079" y="2143116"/>
              <a:ext cx="1000132" cy="784800"/>
            </a:xfrm>
            <a:prstGeom prst="rect">
              <a:avLst/>
            </a:prstGeom>
            <a:noFill/>
            <a:ln w="9525">
              <a:noFill/>
              <a:miter lim="800000"/>
              <a:headEnd/>
              <a:tailEnd/>
            </a:ln>
            <a:effectLst/>
          </p:spPr>
        </p:pic>
      </p:grpSp>
      <p:sp>
        <p:nvSpPr>
          <p:cNvPr id="32" name="Ellipse 31"/>
          <p:cNvSpPr/>
          <p:nvPr/>
        </p:nvSpPr>
        <p:spPr>
          <a:xfrm>
            <a:off x="1285852" y="5000636"/>
            <a:ext cx="285752" cy="285752"/>
          </a:xfrm>
          <a:prstGeom prst="ellipse">
            <a:avLst/>
          </a:prstGeom>
          <a:solidFill>
            <a:srgbClr val="FF5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Rectangle 25"/>
          <p:cNvSpPr/>
          <p:nvPr/>
        </p:nvSpPr>
        <p:spPr>
          <a:xfrm>
            <a:off x="1000100" y="2285992"/>
            <a:ext cx="857256" cy="7858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p:cNvSpPr/>
          <p:nvPr/>
        </p:nvSpPr>
        <p:spPr>
          <a:xfrm>
            <a:off x="-108520" y="296932"/>
            <a:ext cx="2979726" cy="69882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chemeClr val="tx2">
                  <a:lumMod val="50000"/>
                </a:schemeClr>
              </a:solidFill>
            </a:endParaRPr>
          </a:p>
        </p:txBody>
      </p:sp>
      <p:pic>
        <p:nvPicPr>
          <p:cNvPr id="37" name="Picture 2"/>
          <p:cNvPicPr>
            <a:picLocks noChangeAspect="1" noChangeArrowheads="1"/>
          </p:cNvPicPr>
          <p:nvPr/>
        </p:nvPicPr>
        <p:blipFill>
          <a:blip r:embed="rId7" cstate="print">
            <a:lum contrast="40000"/>
          </a:blip>
          <a:srcRect/>
          <a:stretch>
            <a:fillRect/>
          </a:stretch>
        </p:blipFill>
        <p:spPr bwMode="auto">
          <a:xfrm>
            <a:off x="1187624" y="2348880"/>
            <a:ext cx="614360" cy="652762"/>
          </a:xfrm>
          <a:prstGeom prst="rect">
            <a:avLst/>
          </a:prstGeom>
          <a:solidFill>
            <a:schemeClr val="tx2">
              <a:lumMod val="50000"/>
            </a:schemeClr>
          </a:solidFill>
          <a:ln w="9525">
            <a:noFill/>
            <a:miter lim="800000"/>
            <a:headEnd/>
            <a:tailEnd/>
          </a:ln>
          <a:effectLst/>
        </p:spPr>
      </p:pic>
      <p:grpSp>
        <p:nvGrpSpPr>
          <p:cNvPr id="41" name="Groupe 40"/>
          <p:cNvGrpSpPr/>
          <p:nvPr/>
        </p:nvGrpSpPr>
        <p:grpSpPr>
          <a:xfrm>
            <a:off x="6156176" y="0"/>
            <a:ext cx="3123382" cy="7286676"/>
            <a:chOff x="6264224" y="-214338"/>
            <a:chExt cx="2928926" cy="7286676"/>
          </a:xfrm>
        </p:grpSpPr>
        <p:sp>
          <p:nvSpPr>
            <p:cNvPr id="10" name="Rectangle 9"/>
            <p:cNvSpPr/>
            <p:nvPr/>
          </p:nvSpPr>
          <p:spPr>
            <a:xfrm>
              <a:off x="6264224" y="-214338"/>
              <a:ext cx="2928926" cy="72866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Canevas d’étude géotechnique</a:t>
              </a:r>
            </a:p>
            <a:p>
              <a:pPr algn="ctr"/>
              <a:r>
                <a:rPr lang="fr-BE" sz="2800" dirty="0" smtClean="0"/>
                <a:t>Puits de mine</a:t>
              </a:r>
              <a:endParaRPr lang="fr-BE" sz="2800" dirty="0"/>
            </a:p>
          </p:txBody>
        </p:sp>
        <p:pic>
          <p:nvPicPr>
            <p:cNvPr id="39" name="Picture 14" descr="Image result for iconfinder focus"/>
            <p:cNvPicPr>
              <a:picLocks noChangeAspect="1" noChangeArrowheads="1"/>
            </p:cNvPicPr>
            <p:nvPr/>
          </p:nvPicPr>
          <p:blipFill>
            <a:blip r:embed="rId5" cstate="print">
              <a:clrChange>
                <a:clrFrom>
                  <a:srgbClr val="FFFFFF"/>
                </a:clrFrom>
                <a:clrTo>
                  <a:srgbClr val="FFFFFF">
                    <a:alpha val="0"/>
                  </a:srgbClr>
                </a:clrTo>
              </a:clrChange>
              <a:lum contrast="40000"/>
            </a:blip>
            <a:srcRect/>
            <a:stretch>
              <a:fillRect/>
            </a:stretch>
          </p:blipFill>
          <p:spPr bwMode="auto">
            <a:xfrm>
              <a:off x="7380312" y="1988840"/>
              <a:ext cx="584204" cy="602463"/>
            </a:xfrm>
            <a:prstGeom prst="rect">
              <a:avLst/>
            </a:prstGeom>
            <a:solidFill>
              <a:schemeClr val="bg1"/>
            </a:solidFill>
            <a:ln>
              <a:noFill/>
            </a:ln>
          </p:spPr>
        </p:pic>
      </p:grpSp>
      <p:sp>
        <p:nvSpPr>
          <p:cNvPr id="42" name="Ellipse 41"/>
          <p:cNvSpPr/>
          <p:nvPr/>
        </p:nvSpPr>
        <p:spPr>
          <a:xfrm>
            <a:off x="3275856" y="5013176"/>
            <a:ext cx="285752" cy="285752"/>
          </a:xfrm>
          <a:prstGeom prst="ellipse">
            <a:avLst/>
          </a:prstGeom>
          <a:solidFill>
            <a:srgbClr val="FF5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Ellipse 33"/>
          <p:cNvSpPr/>
          <p:nvPr/>
        </p:nvSpPr>
        <p:spPr>
          <a:xfrm>
            <a:off x="5429256" y="4143380"/>
            <a:ext cx="285752" cy="285752"/>
          </a:xfrm>
          <a:prstGeom prst="ellipse">
            <a:avLst/>
          </a:prstGeom>
          <a:solidFill>
            <a:srgbClr val="FF5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Ellipse 34"/>
          <p:cNvSpPr/>
          <p:nvPr/>
        </p:nvSpPr>
        <p:spPr>
          <a:xfrm>
            <a:off x="7596336" y="4365104"/>
            <a:ext cx="285752" cy="285752"/>
          </a:xfrm>
          <a:prstGeom prst="ellipse">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p:cNvSpPr/>
          <p:nvPr/>
        </p:nvSpPr>
        <p:spPr>
          <a:xfrm>
            <a:off x="6183214" y="-4786"/>
            <a:ext cx="3096344" cy="72866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a:p>
        </p:txBody>
      </p:sp>
      <p:sp>
        <p:nvSpPr>
          <p:cNvPr id="40" name="ZoneTexte 39"/>
          <p:cNvSpPr txBox="1"/>
          <p:nvPr/>
        </p:nvSpPr>
        <p:spPr>
          <a:xfrm rot="261878">
            <a:off x="7245379" y="6197927"/>
            <a:ext cx="1707519" cy="523220"/>
          </a:xfrm>
          <a:prstGeom prst="rect">
            <a:avLst/>
          </a:prstGeom>
          <a:noFill/>
        </p:spPr>
        <p:txBody>
          <a:bodyPr wrap="none" rtlCol="0">
            <a:spAutoFit/>
          </a:bodyPr>
          <a:lstStyle/>
          <a:p>
            <a:r>
              <a:rPr lang="fr-BE" sz="2800" i="1" dirty="0" smtClean="0">
                <a:solidFill>
                  <a:srgbClr val="FF0000"/>
                </a:solidFill>
              </a:rPr>
              <a:t>message…</a:t>
            </a:r>
            <a:endParaRPr lang="fr-BE" sz="2800" i="1" dirty="0">
              <a:solidFill>
                <a:srgbClr val="FF0000"/>
              </a:solidFill>
            </a:endParaRPr>
          </a:p>
        </p:txBody>
      </p:sp>
      <p:cxnSp>
        <p:nvCxnSpPr>
          <p:cNvPr id="38" name="Connecteur droit 37"/>
          <p:cNvCxnSpPr/>
          <p:nvPr/>
        </p:nvCxnSpPr>
        <p:spPr>
          <a:xfrm>
            <a:off x="-214346" y="6000768"/>
            <a:ext cx="10287072" cy="8572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Groupe 42"/>
          <p:cNvGrpSpPr>
            <a:grpSpLocks noChangeAspect="1"/>
          </p:cNvGrpSpPr>
          <p:nvPr/>
        </p:nvGrpSpPr>
        <p:grpSpPr>
          <a:xfrm>
            <a:off x="116484" y="-171240"/>
            <a:ext cx="2079252" cy="1440000"/>
            <a:chOff x="253702" y="-531440"/>
            <a:chExt cx="4677247" cy="3239269"/>
          </a:xfrm>
        </p:grpSpPr>
        <p:pic>
          <p:nvPicPr>
            <p:cNvPr id="44" name="Picture 9" descr="Résultat de recherche d'images pour &quot;logo spw&quot;"/>
            <p:cNvPicPr>
              <a:picLocks noChangeAspect="1" noChangeArrowheads="1"/>
            </p:cNvPicPr>
            <p:nvPr/>
          </p:nvPicPr>
          <p:blipFill>
            <a:blip r:embed="rId8" cstate="print"/>
            <a:srcRect/>
            <a:stretch>
              <a:fillRect/>
            </a:stretch>
          </p:blipFill>
          <p:spPr bwMode="auto">
            <a:xfrm>
              <a:off x="253702" y="261739"/>
              <a:ext cx="3310186" cy="1655093"/>
            </a:xfrm>
            <a:prstGeom prst="rect">
              <a:avLst/>
            </a:prstGeom>
            <a:noFill/>
          </p:spPr>
        </p:pic>
        <p:pic>
          <p:nvPicPr>
            <p:cNvPr id="45" name="Picture 11" descr="Résultat de recherche d'images pour &quot;logo DGO3&quot;"/>
            <p:cNvPicPr>
              <a:picLocks noChangeAspect="1" noChangeArrowheads="1"/>
            </p:cNvPicPr>
            <p:nvPr/>
          </p:nvPicPr>
          <p:blipFill>
            <a:blip r:embed="rId9" cstate="print"/>
            <a:srcRect/>
            <a:stretch>
              <a:fillRect/>
            </a:stretch>
          </p:blipFill>
          <p:spPr bwMode="auto">
            <a:xfrm>
              <a:off x="1691680" y="-531440"/>
              <a:ext cx="3239269" cy="3239269"/>
            </a:xfrm>
            <a:prstGeom prst="rect">
              <a:avLst/>
            </a:prstGeom>
            <a:noFill/>
          </p:spPr>
        </p:pic>
      </p:grpSp>
      <p:sp>
        <p:nvSpPr>
          <p:cNvPr id="31" name="Espace réservé du numéro de diapositive 30"/>
          <p:cNvSpPr>
            <a:spLocks noGrp="1"/>
          </p:cNvSpPr>
          <p:nvPr>
            <p:ph type="sldNum" sz="quarter" idx="12"/>
          </p:nvPr>
        </p:nvSpPr>
        <p:spPr/>
        <p:txBody>
          <a:bodyPr/>
          <a:lstStyle/>
          <a:p>
            <a:fld id="{74EF6541-E2B0-4EFA-A85B-A11FC5D2612C}" type="slidenum">
              <a:rPr lang="fr-BE" smtClean="0"/>
              <a:pPr/>
              <a:t>5</a:t>
            </a:fld>
            <a:endParaRPr lang="fr-BE"/>
          </a:p>
        </p:txBody>
      </p:sp>
    </p:spTree>
    <p:custDataLst>
      <p:tags r:id="rId1"/>
    </p:custDataLst>
  </p:cSld>
  <p:clrMapOvr>
    <a:masterClrMapping/>
  </p:clrMapOvr>
  <p:transition advTm="3815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 L -0.11684 0 " pathEditMode="relative" rAng="0" ptsTypes="AA">
                                      <p:cBhvr>
                                        <p:cTn id="6" dur="500" fill="hold"/>
                                        <p:tgtEl>
                                          <p:spTgt spid="6"/>
                                        </p:tgtEl>
                                        <p:attrNameLst>
                                          <p:attrName>ppt_x</p:attrName>
                                          <p:attrName>ppt_y</p:attrName>
                                        </p:attrNameLst>
                                      </p:cBhvr>
                                      <p:rCtr x="-59" y="0"/>
                                    </p:animMotion>
                                  </p:childTnLst>
                                </p:cTn>
                              </p:par>
                              <p:par>
                                <p:cTn id="7" presetID="10" presetClass="exit" presetSubtype="0" fill="hold" grpId="0" nodeType="withEffect">
                                  <p:stCondLst>
                                    <p:cond delay="0"/>
                                  </p:stCondLst>
                                  <p:childTnLst>
                                    <p:animEffect transition="out" filter="fad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0" presetClass="path" presetSubtype="0" accel="50000" decel="50000" fill="hold" grpId="1" nodeType="withEffect">
                                  <p:stCondLst>
                                    <p:cond delay="0"/>
                                  </p:stCondLst>
                                  <p:childTnLst>
                                    <p:animMotion origin="layout" path="M 2.77778E-6 0 L -0.11163 0 " pathEditMode="relative" rAng="0" ptsTypes="AA">
                                      <p:cBhvr>
                                        <p:cTn id="14" dur="500" fill="hold"/>
                                        <p:tgtEl>
                                          <p:spTgt spid="24"/>
                                        </p:tgtEl>
                                        <p:attrNameLst>
                                          <p:attrName>ppt_x</p:attrName>
                                          <p:attrName>ppt_y</p:attrName>
                                        </p:attrNameLst>
                                      </p:cBhvr>
                                      <p:rCtr x="-56" y="0"/>
                                    </p:animMotion>
                                  </p:childTnLst>
                                </p:cTn>
                              </p:par>
                              <p:par>
                                <p:cTn id="15" presetID="10" presetClass="exit" presetSubtype="0" fill="hold" grpId="0" nodeType="withEffect">
                                  <p:stCondLst>
                                    <p:cond delay="0"/>
                                  </p:stCondLst>
                                  <p:childTnLst>
                                    <p:animEffect transition="out" filter="fade">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par>
                                <p:cTn id="18" presetID="0" presetClass="path" presetSubtype="0" accel="50000" decel="50000" fill="hold" grpId="0" nodeType="withEffect">
                                  <p:stCondLst>
                                    <p:cond delay="0"/>
                                  </p:stCondLst>
                                  <p:childTnLst>
                                    <p:animMotion origin="layout" path="M 4.16667E-6 -8.67362E-19 L -0.11806 -8.67362E-19 " pathEditMode="relative" ptsTypes="AA">
                                      <p:cBhvr>
                                        <p:cTn id="19" dur="500" fill="hold"/>
                                        <p:tgtEl>
                                          <p:spTgt spid="26"/>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2.77778E-7 6.56806E-6 L -0.09462 6.56806E-6 " pathEditMode="relative" ptsTypes="AA">
                                      <p:cBhvr>
                                        <p:cTn id="21" dur="500" fill="hold"/>
                                        <p:tgtEl>
                                          <p:spTgt spid="37"/>
                                        </p:tgtEl>
                                        <p:attrNameLst>
                                          <p:attrName>ppt_x</p:attrName>
                                          <p:attrName>ppt_y</p:attrName>
                                        </p:attrNameLst>
                                      </p:cBhvr>
                                    </p:animMotion>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11684 0 L -0.00521 0 " pathEditMode="relative" rAng="0" ptsTypes="AA">
                                      <p:cBhvr>
                                        <p:cTn id="28" dur="500" fill="hold"/>
                                        <p:tgtEl>
                                          <p:spTgt spid="6"/>
                                        </p:tgtEl>
                                        <p:attrNameLst>
                                          <p:attrName>ppt_x</p:attrName>
                                          <p:attrName>ppt_y</p:attrName>
                                        </p:attrNameLst>
                                      </p:cBhvr>
                                      <p:rCtr x="56" y="0"/>
                                    </p:animMotion>
                                  </p:childTnLst>
                                </p:cTn>
                              </p:par>
                              <p:par>
                                <p:cTn id="29" presetID="0" presetClass="path" presetSubtype="0" accel="50000" decel="50000" fill="hold" nodeType="withEffect">
                                  <p:stCondLst>
                                    <p:cond delay="0"/>
                                  </p:stCondLst>
                                  <p:childTnLst>
                                    <p:animMotion origin="layout" path="M -0.10747 0 L -0.00504 0 " pathEditMode="relative" rAng="0" ptsTypes="AA">
                                      <p:cBhvr>
                                        <p:cTn id="30" dur="500" fill="hold"/>
                                        <p:tgtEl>
                                          <p:spTgt spid="24"/>
                                        </p:tgtEl>
                                        <p:attrNameLst>
                                          <p:attrName>ppt_x</p:attrName>
                                          <p:attrName>ppt_y</p:attrName>
                                        </p:attrNameLst>
                                      </p:cBhvr>
                                      <p:rCtr x="51" y="0"/>
                                    </p:animMotion>
                                  </p:childTnLst>
                                </p:cTn>
                              </p:par>
                              <p:par>
                                <p:cTn id="31" presetID="0" presetClass="path" presetSubtype="0" accel="50000" decel="50000" fill="hold" nodeType="withEffect">
                                  <p:stCondLst>
                                    <p:cond delay="0"/>
                                  </p:stCondLst>
                                  <p:childTnLst>
                                    <p:animMotion origin="layout" path="M 5.55556E-7 0 L -0.07882 0 " pathEditMode="relative" ptsTypes="AA">
                                      <p:cBhvr>
                                        <p:cTn id="32" dur="500" fill="hold"/>
                                        <p:tgtEl>
                                          <p:spTgt spid="3"/>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7847 -0.00116 L 0.00035 -0.00116 " pathEditMode="relative" rAng="0" ptsTypes="AA">
                                      <p:cBhvr>
                                        <p:cTn id="34" dur="500" spd="-100000" fill="hold"/>
                                        <p:tgtEl>
                                          <p:spTgt spid="21"/>
                                        </p:tgtEl>
                                        <p:attrNameLst>
                                          <p:attrName>ppt_x</p:attrName>
                                          <p:attrName>ppt_y</p:attrName>
                                        </p:attrNameLst>
                                      </p:cBhvr>
                                      <p:rCtr x="39" y="0"/>
                                    </p:animMotion>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0" presetClass="path" presetSubtype="0" accel="50000" decel="50000" fill="hold" nodeType="withEffect">
                                  <p:stCondLst>
                                    <p:cond delay="0"/>
                                  </p:stCondLst>
                                  <p:childTnLst>
                                    <p:animMotion origin="layout" path="M -0.00886 0.00416 L 0.09357 0.00416 " pathEditMode="relative" rAng="0" ptsTypes="AA">
                                      <p:cBhvr>
                                        <p:cTn id="42" dur="500" fill="hold"/>
                                        <p:tgtEl>
                                          <p:spTgt spid="30"/>
                                        </p:tgtEl>
                                        <p:attrNameLst>
                                          <p:attrName>ppt_x</p:attrName>
                                          <p:attrName>ppt_y</p:attrName>
                                        </p:attrNameLst>
                                      </p:cBhvr>
                                      <p:rCtr x="51" y="0"/>
                                    </p:animMotion>
                                  </p:childTnLst>
                                </p:cTn>
                              </p:par>
                              <p:par>
                                <p:cTn id="43" presetID="0" presetClass="path" presetSubtype="0" accel="50000" decel="50000" fill="hold" nodeType="withEffect">
                                  <p:stCondLst>
                                    <p:cond delay="0"/>
                                  </p:stCondLst>
                                  <p:childTnLst>
                                    <p:animMotion origin="layout" path="M -0.09461 -1.11111E-6 L -0.00017 -1.11111E-6 " pathEditMode="relative" ptsTypes="AA">
                                      <p:cBhvr>
                                        <p:cTn id="44" dur="500" fill="hold"/>
                                        <p:tgtEl>
                                          <p:spTgt spid="37"/>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7.22222E-6 -8.51852E-6 L -0.08662 -8.51852E-6 " pathEditMode="relative" ptsTypes="AA">
                                      <p:cBhvr>
                                        <p:cTn id="46" dur="500" fill="hold"/>
                                        <p:tgtEl>
                                          <p:spTgt spid="25"/>
                                        </p:tgtEl>
                                        <p:attrNameLst>
                                          <p:attrName>ppt_x</p:attrName>
                                          <p:attrName>ppt_y</p:attrName>
                                        </p:attrNameLst>
                                      </p:cBhvr>
                                    </p:animMotion>
                                  </p:childTnLst>
                                </p:cTn>
                              </p:par>
                              <p:par>
                                <p:cTn id="47" presetID="10" presetClass="exit" presetSubtype="0" fill="hold" grpId="1" nodeType="with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0" presetClass="path" presetSubtype="0" accel="50000" decel="50000" fill="hold" nodeType="withEffect">
                                  <p:stCondLst>
                                    <p:cond delay="0"/>
                                  </p:stCondLst>
                                  <p:childTnLst>
                                    <p:animMotion origin="layout" path="M -2.77778E-6 1.84886E-7 L 0.09462 1.84886E-7 " pathEditMode="relative" ptsTypes="AA">
                                      <p:cBhvr>
                                        <p:cTn id="54" dur="500" fill="hold"/>
                                        <p:tgtEl>
                                          <p:spTgt spid="41"/>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11805 4.07407E-6 L 0.00781 4.07407E-6 " pathEditMode="relative" rAng="0" ptsTypes="AA">
                                      <p:cBhvr>
                                        <p:cTn id="58" dur="500" fill="hold"/>
                                        <p:tgtEl>
                                          <p:spTgt spid="26"/>
                                        </p:tgtEl>
                                        <p:attrNameLst>
                                          <p:attrName>ppt_x</p:attrName>
                                          <p:attrName>ppt_y</p:attrName>
                                        </p:attrNameLst>
                                      </p:cBhvr>
                                      <p:rCtr x="63" y="0"/>
                                    </p:animMotion>
                                  </p:childTnLst>
                                </p:cTn>
                              </p:par>
                              <p:par>
                                <p:cTn id="59" presetID="0" presetClass="path" presetSubtype="0" accel="50000" decel="50000" fill="hold" nodeType="withEffect">
                                  <p:stCondLst>
                                    <p:cond delay="0"/>
                                  </p:stCondLst>
                                  <p:childTnLst>
                                    <p:animMotion origin="layout" path="M 0.09983 -1.12549E-6 L -0.00261 -1.12549E-6 " pathEditMode="relative" rAng="0" ptsTypes="AA">
                                      <p:cBhvr>
                                        <p:cTn id="60" dur="500" fill="hold"/>
                                        <p:tgtEl>
                                          <p:spTgt spid="41"/>
                                        </p:tgtEl>
                                        <p:attrNameLst>
                                          <p:attrName>ppt_x</p:attrName>
                                          <p:attrName>ppt_y</p:attrName>
                                        </p:attrNameLst>
                                      </p:cBhvr>
                                      <p:rCtr x="-51" y="0"/>
                                    </p:animMotion>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xit" presetSubtype="0" fill="hold" grpId="0"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34"/>
                                        </p:tgtEl>
                                      </p:cBhvr>
                                    </p:animEffect>
                                    <p:set>
                                      <p:cBhvr>
                                        <p:cTn id="69" dur="1" fill="hold">
                                          <p:stCondLst>
                                            <p:cond delay="499"/>
                                          </p:stCondLst>
                                        </p:cTn>
                                        <p:tgtEl>
                                          <p:spTgt spid="34"/>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0" presetClass="path" presetSubtype="0" accel="50000" decel="50000" fill="hold" grpId="1" nodeType="withEffect">
                                  <p:stCondLst>
                                    <p:cond delay="0"/>
                                  </p:stCondLst>
                                  <p:childTnLst>
                                    <p:animMotion origin="layout" path="M 0.09375 0.00416 L -0.00885 0.00416 " pathEditMode="relative" rAng="0" ptsTypes="AA">
                                      <p:cBhvr>
                                        <p:cTn id="74" dur="500" fill="hold"/>
                                        <p:tgtEl>
                                          <p:spTgt spid="30"/>
                                        </p:tgtEl>
                                        <p:attrNameLst>
                                          <p:attrName>ppt_x</p:attrName>
                                          <p:attrName>ppt_y</p:attrName>
                                        </p:attrNameLst>
                                      </p:cBhvr>
                                      <p:rCtr x="-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32" grpId="0" animBg="1"/>
      <p:bldP spid="26" grpId="0" animBg="1"/>
      <p:bldP spid="24" grpId="0" animBg="1"/>
      <p:bldP spid="24" grpId="1" animBg="1"/>
      <p:bldP spid="42" grpId="0" animBg="1"/>
      <p:bldP spid="42" grpId="1" animBg="1"/>
      <p:bldP spid="34" grpId="0" animBg="1"/>
      <p:bldP spid="35" grpId="0" animBg="1"/>
      <p:bldP spid="30" grpId="0" animBg="1"/>
      <p:bldP spid="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86848"/>
            <a:ext cx="9144000" cy="1369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0" y="188640"/>
            <a:ext cx="9144000" cy="1368152"/>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ysClr val="windowText" lastClr="000000"/>
              </a:solidFill>
            </a:endParaRPr>
          </a:p>
        </p:txBody>
      </p:sp>
      <p:sp>
        <p:nvSpPr>
          <p:cNvPr id="12" name="Rectangle 11"/>
          <p:cNvSpPr/>
          <p:nvPr/>
        </p:nvSpPr>
        <p:spPr>
          <a:xfrm>
            <a:off x="0" y="5711985"/>
            <a:ext cx="9144000" cy="500066"/>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ysClr val="windowText" lastClr="000000"/>
              </a:solidFill>
            </a:endParaRPr>
          </a:p>
        </p:txBody>
      </p:sp>
      <p:sp>
        <p:nvSpPr>
          <p:cNvPr id="2" name="Titre 1"/>
          <p:cNvSpPr>
            <a:spLocks noGrp="1"/>
          </p:cNvSpPr>
          <p:nvPr>
            <p:ph type="title"/>
          </p:nvPr>
        </p:nvSpPr>
        <p:spPr/>
        <p:txBody>
          <a:bodyPr>
            <a:normAutofit/>
          </a:bodyPr>
          <a:lstStyle/>
          <a:p>
            <a:r>
              <a:rPr lang="fr-BE" sz="4000" dirty="0" smtClean="0">
                <a:solidFill>
                  <a:schemeClr val="bg1"/>
                </a:solidFill>
              </a:rPr>
              <a:t>Zone</a:t>
            </a:r>
            <a:r>
              <a:rPr lang="fr-BE" sz="4000" dirty="0" smtClean="0"/>
              <a:t> non</a:t>
            </a:r>
            <a:r>
              <a:rPr lang="fr-BE" sz="4000" dirty="0" smtClean="0">
                <a:solidFill>
                  <a:schemeClr val="bg1"/>
                </a:solidFill>
              </a:rPr>
              <a:t> </a:t>
            </a:r>
            <a:r>
              <a:rPr lang="fr-BE" sz="4000" dirty="0" err="1" smtClean="0">
                <a:solidFill>
                  <a:schemeClr val="bg1"/>
                </a:solidFill>
              </a:rPr>
              <a:t>aedificandi</a:t>
            </a:r>
            <a:endParaRPr lang="fr-BE" sz="4000" dirty="0">
              <a:solidFill>
                <a:schemeClr val="bg1"/>
              </a:solidFill>
            </a:endParaRPr>
          </a:p>
        </p:txBody>
      </p:sp>
      <p:sp>
        <p:nvSpPr>
          <p:cNvPr id="3" name="Espace réservé du contenu 2"/>
          <p:cNvSpPr>
            <a:spLocks noGrp="1"/>
          </p:cNvSpPr>
          <p:nvPr>
            <p:ph idx="1"/>
          </p:nvPr>
        </p:nvSpPr>
        <p:spPr>
          <a:xfrm>
            <a:off x="457200" y="1816224"/>
            <a:ext cx="8229600" cy="4997152"/>
          </a:xfrm>
        </p:spPr>
        <p:txBody>
          <a:bodyPr>
            <a:normAutofit/>
          </a:bodyPr>
          <a:lstStyle/>
          <a:p>
            <a:pPr algn="just"/>
            <a:r>
              <a:rPr lang="fr-BE" sz="2800" dirty="0" err="1" smtClean="0"/>
              <a:t>Aedificandi</a:t>
            </a:r>
            <a:r>
              <a:rPr lang="fr-BE" sz="2800" dirty="0" smtClean="0"/>
              <a:t>                                   </a:t>
            </a:r>
            <a:r>
              <a:rPr lang="fr-BE" sz="2800" dirty="0" smtClean="0">
                <a:solidFill>
                  <a:schemeClr val="bg1">
                    <a:lumMod val="75000"/>
                  </a:schemeClr>
                </a:solidFill>
              </a:rPr>
              <a:t>Gérondif de </a:t>
            </a:r>
            <a:r>
              <a:rPr lang="fr-BE" sz="2800" dirty="0" err="1" smtClean="0"/>
              <a:t>aedificare</a:t>
            </a:r>
            <a:endParaRPr lang="fr-BE" sz="2800" dirty="0" smtClean="0"/>
          </a:p>
          <a:p>
            <a:endParaRPr lang="fr-BE" sz="2800" dirty="0" smtClean="0"/>
          </a:p>
          <a:p>
            <a:r>
              <a:rPr lang="fr-BE" sz="2800" dirty="0" err="1" smtClean="0"/>
              <a:t>Aedificare</a:t>
            </a:r>
            <a:r>
              <a:rPr lang="fr-BE" sz="2800" dirty="0" smtClean="0"/>
              <a:t>                                   Édifier, bâtir, construire</a:t>
            </a:r>
          </a:p>
          <a:p>
            <a:pPr algn="ctr">
              <a:buNone/>
            </a:pPr>
            <a:r>
              <a:rPr lang="fr-BE" sz="2800" i="1" dirty="0" smtClean="0">
                <a:solidFill>
                  <a:schemeClr val="bg1">
                    <a:lumMod val="75000"/>
                  </a:schemeClr>
                </a:solidFill>
              </a:rPr>
              <a:t> Infinitif actif du présent indicatif de</a:t>
            </a:r>
            <a:r>
              <a:rPr lang="fr-BE" sz="2800" dirty="0" smtClean="0">
                <a:solidFill>
                  <a:schemeClr val="bg1">
                    <a:lumMod val="75000"/>
                  </a:schemeClr>
                </a:solidFill>
              </a:rPr>
              <a:t> </a:t>
            </a:r>
            <a:r>
              <a:rPr lang="fr-BE" sz="2800" dirty="0" smtClean="0"/>
              <a:t>aedifico..</a:t>
            </a:r>
          </a:p>
          <a:p>
            <a:endParaRPr lang="fr-BE" sz="2800" dirty="0"/>
          </a:p>
          <a:p>
            <a:r>
              <a:rPr lang="fr-BE" sz="2800" dirty="0" smtClean="0"/>
              <a:t>Aedifico         </a:t>
            </a:r>
            <a:r>
              <a:rPr lang="fr-BE" sz="2800" dirty="0" smtClean="0">
                <a:solidFill>
                  <a:schemeClr val="bg1">
                    <a:lumMod val="75000"/>
                  </a:schemeClr>
                </a:solidFill>
              </a:rPr>
              <a:t>De </a:t>
            </a:r>
            <a:r>
              <a:rPr lang="fr-BE" sz="2800" i="1" dirty="0" smtClean="0"/>
              <a:t>aedes</a:t>
            </a:r>
            <a:r>
              <a:rPr lang="fr-BE" sz="2800" dirty="0" smtClean="0"/>
              <a:t> </a:t>
            </a:r>
            <a:r>
              <a:rPr lang="fr-BE" sz="2800" dirty="0" smtClean="0">
                <a:solidFill>
                  <a:schemeClr val="bg1">
                    <a:lumMod val="75000"/>
                  </a:schemeClr>
                </a:solidFill>
              </a:rPr>
              <a:t>et</a:t>
            </a:r>
            <a:r>
              <a:rPr lang="fr-BE" sz="2800" dirty="0" smtClean="0"/>
              <a:t> </a:t>
            </a:r>
            <a:r>
              <a:rPr lang="fr-BE" sz="2800" i="1" dirty="0" smtClean="0"/>
              <a:t>facio</a:t>
            </a:r>
            <a:r>
              <a:rPr lang="fr-BE" sz="2800" dirty="0" smtClean="0"/>
              <a:t> : « faire une maison ».</a:t>
            </a:r>
          </a:p>
          <a:p>
            <a:pPr>
              <a:buNone/>
            </a:pPr>
            <a:endParaRPr lang="fr-BE" sz="2800" dirty="0" smtClean="0"/>
          </a:p>
          <a:p>
            <a:pPr algn="ctr">
              <a:buNone/>
            </a:pPr>
            <a:endParaRPr lang="fr-BE" sz="1400" b="1" dirty="0" smtClean="0">
              <a:solidFill>
                <a:schemeClr val="bg1"/>
              </a:solidFill>
            </a:endParaRPr>
          </a:p>
          <a:p>
            <a:pPr algn="ctr">
              <a:buNone/>
            </a:pPr>
            <a:r>
              <a:rPr lang="fr-BE" b="1" dirty="0" smtClean="0">
                <a:solidFill>
                  <a:schemeClr val="bg1"/>
                </a:solidFill>
              </a:rPr>
              <a:t>Zone</a:t>
            </a:r>
            <a:r>
              <a:rPr lang="fr-BE" dirty="0" smtClean="0">
                <a:solidFill>
                  <a:schemeClr val="bg1">
                    <a:lumMod val="75000"/>
                  </a:schemeClr>
                </a:solidFill>
              </a:rPr>
              <a:t> </a:t>
            </a:r>
            <a:r>
              <a:rPr lang="fr-BE" dirty="0" smtClean="0"/>
              <a:t>où il n’y aura </a:t>
            </a:r>
            <a:r>
              <a:rPr lang="fr-BE" dirty="0" smtClean="0">
                <a:solidFill>
                  <a:schemeClr val="bg1"/>
                </a:solidFill>
              </a:rPr>
              <a:t>pas</a:t>
            </a:r>
            <a:r>
              <a:rPr lang="fr-BE" dirty="0" smtClean="0"/>
              <a:t> de </a:t>
            </a:r>
            <a:r>
              <a:rPr lang="fr-BE" dirty="0" smtClean="0">
                <a:solidFill>
                  <a:schemeClr val="bg1"/>
                </a:solidFill>
              </a:rPr>
              <a:t>construction</a:t>
            </a:r>
            <a:r>
              <a:rPr lang="fr-BE" dirty="0" smtClean="0">
                <a:solidFill>
                  <a:schemeClr val="bg1">
                    <a:lumMod val="75000"/>
                  </a:schemeClr>
                </a:solidFill>
              </a:rPr>
              <a:t> </a:t>
            </a:r>
            <a:r>
              <a:rPr lang="fr-BE" dirty="0" smtClean="0"/>
              <a:t>à l’</a:t>
            </a:r>
            <a:r>
              <a:rPr lang="fr-BE" dirty="0" smtClean="0">
                <a:solidFill>
                  <a:schemeClr val="bg1"/>
                </a:solidFill>
              </a:rPr>
              <a:t>avenir.</a:t>
            </a:r>
            <a:endParaRPr lang="fr-BE" dirty="0">
              <a:solidFill>
                <a:schemeClr val="bg1"/>
              </a:solidFill>
            </a:endParaRPr>
          </a:p>
        </p:txBody>
      </p:sp>
      <p:sp>
        <p:nvSpPr>
          <p:cNvPr id="5" name="Rectangle 4"/>
          <p:cNvSpPr/>
          <p:nvPr/>
        </p:nvSpPr>
        <p:spPr>
          <a:xfrm>
            <a:off x="216024" y="2852936"/>
            <a:ext cx="8676456"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323528" y="1916832"/>
            <a:ext cx="676875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orme libre 8"/>
          <p:cNvSpPr/>
          <p:nvPr/>
        </p:nvSpPr>
        <p:spPr>
          <a:xfrm>
            <a:off x="483948" y="2892860"/>
            <a:ext cx="8208912" cy="936104"/>
          </a:xfrm>
          <a:custGeom>
            <a:avLst/>
            <a:gdLst>
              <a:gd name="connsiteX0" fmla="*/ 0 w 8208912"/>
              <a:gd name="connsiteY0" fmla="*/ 0 h 936104"/>
              <a:gd name="connsiteX1" fmla="*/ 8208912 w 8208912"/>
              <a:gd name="connsiteY1" fmla="*/ 0 h 936104"/>
              <a:gd name="connsiteX2" fmla="*/ 8208912 w 8208912"/>
              <a:gd name="connsiteY2" fmla="*/ 936104 h 936104"/>
              <a:gd name="connsiteX3" fmla="*/ 0 w 8208912"/>
              <a:gd name="connsiteY3" fmla="*/ 936104 h 936104"/>
              <a:gd name="connsiteX4" fmla="*/ 0 w 8208912"/>
              <a:gd name="connsiteY4" fmla="*/ 0 h 936104"/>
              <a:gd name="connsiteX0" fmla="*/ 0 w 8208912"/>
              <a:gd name="connsiteY0" fmla="*/ 0 h 936104"/>
              <a:gd name="connsiteX1" fmla="*/ 8208912 w 8208912"/>
              <a:gd name="connsiteY1" fmla="*/ 0 h 936104"/>
              <a:gd name="connsiteX2" fmla="*/ 8208912 w 8208912"/>
              <a:gd name="connsiteY2" fmla="*/ 936104 h 936104"/>
              <a:gd name="connsiteX3" fmla="*/ 6349988 w 8208912"/>
              <a:gd name="connsiteY3" fmla="*/ 932638 h 936104"/>
              <a:gd name="connsiteX4" fmla="*/ 0 w 8208912"/>
              <a:gd name="connsiteY4" fmla="*/ 936104 h 936104"/>
              <a:gd name="connsiteX5" fmla="*/ 0 w 8208912"/>
              <a:gd name="connsiteY5" fmla="*/ 0 h 936104"/>
              <a:gd name="connsiteX0" fmla="*/ 0 w 8208912"/>
              <a:gd name="connsiteY0" fmla="*/ 0 h 936104"/>
              <a:gd name="connsiteX1" fmla="*/ 8208912 w 8208912"/>
              <a:gd name="connsiteY1" fmla="*/ 0 h 936104"/>
              <a:gd name="connsiteX2" fmla="*/ 6336704 w 8208912"/>
              <a:gd name="connsiteY2" fmla="*/ 576064 h 936104"/>
              <a:gd name="connsiteX3" fmla="*/ 6349988 w 8208912"/>
              <a:gd name="connsiteY3" fmla="*/ 932638 h 936104"/>
              <a:gd name="connsiteX4" fmla="*/ 0 w 8208912"/>
              <a:gd name="connsiteY4" fmla="*/ 936104 h 936104"/>
              <a:gd name="connsiteX5" fmla="*/ 0 w 8208912"/>
              <a:gd name="connsiteY5" fmla="*/ 0 h 936104"/>
              <a:gd name="connsiteX0" fmla="*/ 0 w 8208912"/>
              <a:gd name="connsiteY0" fmla="*/ 0 h 936104"/>
              <a:gd name="connsiteX1" fmla="*/ 8208912 w 8208912"/>
              <a:gd name="connsiteY1" fmla="*/ 0 h 936104"/>
              <a:gd name="connsiteX2" fmla="*/ 7649398 w 8208912"/>
              <a:gd name="connsiteY2" fmla="*/ 210743 h 936104"/>
              <a:gd name="connsiteX3" fmla="*/ 6336704 w 8208912"/>
              <a:gd name="connsiteY3" fmla="*/ 576064 h 936104"/>
              <a:gd name="connsiteX4" fmla="*/ 6349988 w 8208912"/>
              <a:gd name="connsiteY4" fmla="*/ 932638 h 936104"/>
              <a:gd name="connsiteX5" fmla="*/ 0 w 8208912"/>
              <a:gd name="connsiteY5" fmla="*/ 936104 h 936104"/>
              <a:gd name="connsiteX6" fmla="*/ 0 w 8208912"/>
              <a:gd name="connsiteY6" fmla="*/ 0 h 936104"/>
              <a:gd name="connsiteX0" fmla="*/ 0 w 8208912"/>
              <a:gd name="connsiteY0" fmla="*/ 0 h 936104"/>
              <a:gd name="connsiteX1" fmla="*/ 8208912 w 8208912"/>
              <a:gd name="connsiteY1" fmla="*/ 0 h 936104"/>
              <a:gd name="connsiteX2" fmla="*/ 8208912 w 8208912"/>
              <a:gd name="connsiteY2" fmla="*/ 576064 h 936104"/>
              <a:gd name="connsiteX3" fmla="*/ 6336704 w 8208912"/>
              <a:gd name="connsiteY3" fmla="*/ 576064 h 936104"/>
              <a:gd name="connsiteX4" fmla="*/ 6349988 w 8208912"/>
              <a:gd name="connsiteY4" fmla="*/ 932638 h 936104"/>
              <a:gd name="connsiteX5" fmla="*/ 0 w 8208912"/>
              <a:gd name="connsiteY5" fmla="*/ 936104 h 936104"/>
              <a:gd name="connsiteX6" fmla="*/ 0 w 8208912"/>
              <a:gd name="connsiteY6" fmla="*/ 0 h 936104"/>
              <a:gd name="connsiteX0" fmla="*/ 0 w 8208912"/>
              <a:gd name="connsiteY0" fmla="*/ 0 h 936104"/>
              <a:gd name="connsiteX1" fmla="*/ 8208912 w 8208912"/>
              <a:gd name="connsiteY1" fmla="*/ 0 h 936104"/>
              <a:gd name="connsiteX2" fmla="*/ 8208912 w 8208912"/>
              <a:gd name="connsiteY2" fmla="*/ 576064 h 936104"/>
              <a:gd name="connsiteX3" fmla="*/ 5904656 w 8208912"/>
              <a:gd name="connsiteY3" fmla="*/ 576064 h 936104"/>
              <a:gd name="connsiteX4" fmla="*/ 6349988 w 8208912"/>
              <a:gd name="connsiteY4" fmla="*/ 932638 h 936104"/>
              <a:gd name="connsiteX5" fmla="*/ 0 w 8208912"/>
              <a:gd name="connsiteY5" fmla="*/ 936104 h 936104"/>
              <a:gd name="connsiteX6" fmla="*/ 0 w 8208912"/>
              <a:gd name="connsiteY6" fmla="*/ 0 h 936104"/>
              <a:gd name="connsiteX0" fmla="*/ 0 w 8208912"/>
              <a:gd name="connsiteY0" fmla="*/ 0 h 936104"/>
              <a:gd name="connsiteX1" fmla="*/ 8208912 w 8208912"/>
              <a:gd name="connsiteY1" fmla="*/ 0 h 936104"/>
              <a:gd name="connsiteX2" fmla="*/ 8208912 w 8208912"/>
              <a:gd name="connsiteY2" fmla="*/ 576064 h 936104"/>
              <a:gd name="connsiteX3" fmla="*/ 5904656 w 8208912"/>
              <a:gd name="connsiteY3" fmla="*/ 576064 h 936104"/>
              <a:gd name="connsiteX4" fmla="*/ 5904656 w 8208912"/>
              <a:gd name="connsiteY4" fmla="*/ 936104 h 936104"/>
              <a:gd name="connsiteX5" fmla="*/ 0 w 8208912"/>
              <a:gd name="connsiteY5" fmla="*/ 936104 h 936104"/>
              <a:gd name="connsiteX6" fmla="*/ 0 w 8208912"/>
              <a:gd name="connsiteY6" fmla="*/ 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8912" h="936104">
                <a:moveTo>
                  <a:pt x="0" y="0"/>
                </a:moveTo>
                <a:lnTo>
                  <a:pt x="8208912" y="0"/>
                </a:lnTo>
                <a:lnTo>
                  <a:pt x="8208912" y="576064"/>
                </a:lnTo>
                <a:lnTo>
                  <a:pt x="5904656" y="576064"/>
                </a:lnTo>
                <a:lnTo>
                  <a:pt x="5904656" y="936104"/>
                </a:lnTo>
                <a:lnTo>
                  <a:pt x="0" y="936104"/>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355612" y="4437112"/>
            <a:ext cx="5040560"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Ellipse 31"/>
          <p:cNvSpPr/>
          <p:nvPr/>
        </p:nvSpPr>
        <p:spPr>
          <a:xfrm>
            <a:off x="7740352" y="2420888"/>
            <a:ext cx="285752" cy="285752"/>
          </a:xfrm>
          <a:prstGeom prst="ellipse">
            <a:avLst/>
          </a:prstGeom>
          <a:solidFill>
            <a:srgbClr val="FF5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Ellipse 32"/>
          <p:cNvSpPr/>
          <p:nvPr/>
        </p:nvSpPr>
        <p:spPr>
          <a:xfrm>
            <a:off x="7740352" y="2420888"/>
            <a:ext cx="285752" cy="285752"/>
          </a:xfrm>
          <a:prstGeom prst="ellipse">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Ellipse 33"/>
          <p:cNvSpPr/>
          <p:nvPr/>
        </p:nvSpPr>
        <p:spPr>
          <a:xfrm>
            <a:off x="7020272" y="3935336"/>
            <a:ext cx="285752" cy="285752"/>
          </a:xfrm>
          <a:prstGeom prst="ellipse">
            <a:avLst/>
          </a:prstGeom>
          <a:solidFill>
            <a:srgbClr val="FF5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Ellipse 34"/>
          <p:cNvSpPr/>
          <p:nvPr/>
        </p:nvSpPr>
        <p:spPr>
          <a:xfrm>
            <a:off x="7020272" y="3935336"/>
            <a:ext cx="285752" cy="285752"/>
          </a:xfrm>
          <a:prstGeom prst="ellipse">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Ellipse 35"/>
          <p:cNvSpPr/>
          <p:nvPr/>
        </p:nvSpPr>
        <p:spPr>
          <a:xfrm>
            <a:off x="6804248" y="5013176"/>
            <a:ext cx="285752" cy="285752"/>
          </a:xfrm>
          <a:prstGeom prst="ellipse">
            <a:avLst/>
          </a:prstGeom>
          <a:solidFill>
            <a:srgbClr val="FF5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Ellipse 36"/>
          <p:cNvSpPr/>
          <p:nvPr/>
        </p:nvSpPr>
        <p:spPr>
          <a:xfrm>
            <a:off x="6804248" y="5013176"/>
            <a:ext cx="285752" cy="285752"/>
          </a:xfrm>
          <a:prstGeom prst="ellipse">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space réservé du numéro de diapositive 16"/>
          <p:cNvSpPr>
            <a:spLocks noGrp="1"/>
          </p:cNvSpPr>
          <p:nvPr>
            <p:ph type="sldNum" sz="quarter" idx="12"/>
          </p:nvPr>
        </p:nvSpPr>
        <p:spPr/>
        <p:txBody>
          <a:bodyPr/>
          <a:lstStyle/>
          <a:p>
            <a:fld id="{74EF6541-E2B0-4EFA-A85B-A11FC5D2612C}" type="slidenum">
              <a:rPr lang="fr-BE" smtClean="0"/>
              <a:pPr/>
              <a:t>6</a:t>
            </a:fld>
            <a:endParaRPr lang="fr-BE"/>
          </a:p>
        </p:txBody>
      </p:sp>
    </p:spTree>
    <p:custDataLst>
      <p:tags r:id="rId1"/>
    </p:custDataLst>
  </p:cSld>
  <p:clrMapOvr>
    <a:masterClrMapping/>
  </p:clrMapOvr>
  <p:transition advTm="278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7 -2.83237E-6 L -2.77778E-7 0.15723 " pathEditMode="relative" ptsTypes="AA">
                                      <p:cBhvr>
                                        <p:cTn id="6" dur="500" fill="hold"/>
                                        <p:tgtEl>
                                          <p:spTgt spid="5"/>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9" presetClass="emph" presetSubtype="0" nodeType="withEffect">
                                  <p:stCondLst>
                                    <p:cond delay="0"/>
                                  </p:stCondLst>
                                  <p:childTnLst>
                                    <p:set>
                                      <p:cBhvr rctx="PPT">
                                        <p:cTn id="11" dur="indefinite"/>
                                        <p:tgtEl>
                                          <p:spTgt spid="8"/>
                                        </p:tgtEl>
                                        <p:attrNameLst>
                                          <p:attrName>style.opacity</p:attrName>
                                        </p:attrNameLst>
                                      </p:cBhvr>
                                      <p:to>
                                        <p:strVal val="0.9"/>
                                      </p:to>
                                    </p:set>
                                    <p:animEffect filter="image" prLst="opacity: 0.9">
                                      <p:cBhvr rctx="IE">
                                        <p:cTn id="12" dur="indefinite"/>
                                        <p:tgtEl>
                                          <p:spTgt spid="8"/>
                                        </p:tgtEl>
                                      </p:cBhvr>
                                    </p:animEffect>
                                  </p:childTnLst>
                                </p:cTn>
                              </p:par>
                              <p:par>
                                <p:cTn id="13" presetID="10" presetClass="exit" presetSubtype="0" fill="hold" grpId="2" nodeType="with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par>
                                <p:cTn id="16" presetID="10" presetClass="entr" presetSubtype="0" fill="hold" grpId="1"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1.11111E-6 0.15723 L -1.11111E-6 0.37341 " pathEditMode="relative" rAng="0" ptsTypes="AA">
                                      <p:cBhvr>
                                        <p:cTn id="25" dur="500" fill="hold"/>
                                        <p:tgtEl>
                                          <p:spTgt spid="5"/>
                                        </p:tgtEl>
                                        <p:attrNameLst>
                                          <p:attrName>ppt_x</p:attrName>
                                          <p:attrName>ppt_y</p:attrName>
                                        </p:attrNameLst>
                                      </p:cBhvr>
                                      <p:rCtr x="0" y="108"/>
                                    </p:animMotion>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9" presetClass="emph" presetSubtype="0" grpId="1" nodeType="withEffect">
                                  <p:stCondLst>
                                    <p:cond delay="0"/>
                                  </p:stCondLst>
                                  <p:childTnLst>
                                    <p:set>
                                      <p:cBhvr rctx="PPT">
                                        <p:cTn id="30" dur="indefinite"/>
                                        <p:tgtEl>
                                          <p:spTgt spid="9"/>
                                        </p:tgtEl>
                                        <p:attrNameLst>
                                          <p:attrName>style.opacity</p:attrName>
                                        </p:attrNameLst>
                                      </p:cBhvr>
                                      <p:to>
                                        <p:strVal val="0.9"/>
                                      </p:to>
                                    </p:set>
                                    <p:animEffect filter="image" prLst="opacity: 0.9">
                                      <p:cBhvr rctx="IE">
                                        <p:cTn id="31" dur="indefinite"/>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xit" presetSubtype="0" fill="hold" grpId="2"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2" nodeType="clickEffect">
                                  <p:stCondLst>
                                    <p:cond delay="0"/>
                                  </p:stCondLst>
                                  <p:childTnLst>
                                    <p:animMotion origin="layout" path="M -1.11111E-6 0.37341 L -1.11111E-6 0.57665 " pathEditMode="relative" rAng="0" ptsTypes="AA">
                                      <p:cBhvr>
                                        <p:cTn id="44" dur="500" fill="hold"/>
                                        <p:tgtEl>
                                          <p:spTgt spid="5"/>
                                        </p:tgtEl>
                                        <p:attrNameLst>
                                          <p:attrName>ppt_x</p:attrName>
                                          <p:attrName>ppt_y</p:attrName>
                                        </p:attrNameLst>
                                      </p:cBhvr>
                                      <p:rCtr x="0" y="102"/>
                                    </p:animMotion>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9" presetClass="emph" presetSubtype="0" grpId="1" nodeType="withEffect">
                                  <p:stCondLst>
                                    <p:cond delay="0"/>
                                  </p:stCondLst>
                                  <p:childTnLst>
                                    <p:set>
                                      <p:cBhvr rctx="PPT">
                                        <p:cTn id="49" dur="indefinite"/>
                                        <p:tgtEl>
                                          <p:spTgt spid="10"/>
                                        </p:tgtEl>
                                        <p:attrNameLst>
                                          <p:attrName>style.opacity</p:attrName>
                                        </p:attrNameLst>
                                      </p:cBhvr>
                                      <p:to>
                                        <p:strVal val="0.9"/>
                                      </p:to>
                                    </p:set>
                                    <p:animEffect filter="image" prLst="opacity: 0.9">
                                      <p:cBhvr rctx="IE">
                                        <p:cTn id="50" dur="indefinite"/>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0" presetClass="path" presetSubtype="0" accel="50000" decel="50000" fill="hold" grpId="0" nodeType="withEffect">
                                  <p:stCondLst>
                                    <p:cond delay="0"/>
                                  </p:stCondLst>
                                  <p:childTnLst>
                                    <p:animMotion origin="layout" path="M 0 -2.81221E-6 L 0 0.5037 " pathEditMode="relative" ptsTypes="AA">
                                      <p:cBhvr>
                                        <p:cTn id="55" dur="500" fill="hold"/>
                                        <p:tgtEl>
                                          <p:spTgt spid="14"/>
                                        </p:tgtEl>
                                        <p:attrNameLst>
                                          <p:attrName>ppt_x</p:attrName>
                                          <p:attrName>ppt_y</p:attrName>
                                        </p:attrNameLst>
                                      </p:cBhvr>
                                    </p:animMotion>
                                  </p:childTnLst>
                                </p:cTn>
                              </p:par>
                              <p:par>
                                <p:cTn id="56" presetID="10" presetClass="exit" presetSubtype="0" fill="hold" grpId="1" nodeType="with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xit" presetSubtype="0" fill="hold" grpId="1" nodeType="withEffect">
                                  <p:stCondLst>
                                    <p:cond delay="0"/>
                                  </p:stCondLst>
                                  <p:childTnLst>
                                    <p:animEffect transition="out" filter="fade">
                                      <p:cBhvr>
                                        <p:cTn id="66" dur="500"/>
                                        <p:tgtEl>
                                          <p:spTgt spid="36"/>
                                        </p:tgtEl>
                                      </p:cBhvr>
                                    </p:animEffect>
                                    <p:set>
                                      <p:cBhvr>
                                        <p:cTn id="6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4" grpId="1" animBg="1"/>
      <p:bldP spid="12" grpId="0" animBg="1"/>
      <p:bldP spid="5" grpId="0" animBg="1"/>
      <p:bldP spid="5" grpId="1" animBg="1"/>
      <p:bldP spid="5" grpId="2" animBg="1"/>
      <p:bldP spid="8" grpId="0" animBg="1"/>
      <p:bldP spid="9" grpId="0" animBg="1"/>
      <p:bldP spid="9" grpId="1" animBg="1"/>
      <p:bldP spid="10" grpId="0" animBg="1"/>
      <p:bldP spid="10" grpId="1" animBg="1"/>
      <p:bldP spid="32" grpId="2" animBg="1"/>
      <p:bldP spid="33" grpId="1" animBg="1"/>
      <p:bldP spid="34" grpId="1" animBg="1"/>
      <p:bldP spid="34" grpId="2" animBg="1"/>
      <p:bldP spid="35" grpId="0" animBg="1"/>
      <p:bldP spid="36" grpId="0" animBg="1"/>
      <p:bldP spid="36" grpId="1"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4000" dirty="0" smtClean="0"/>
              <a:t>Zone non </a:t>
            </a:r>
            <a:r>
              <a:rPr lang="fr-BE" sz="4000" dirty="0" err="1" smtClean="0"/>
              <a:t>aedificandi</a:t>
            </a:r>
            <a:r>
              <a:rPr lang="fr-BE" sz="4000" dirty="0" smtClean="0"/>
              <a:t/>
            </a:r>
            <a:br>
              <a:rPr lang="fr-BE" sz="4000" dirty="0" smtClean="0"/>
            </a:br>
            <a:r>
              <a:rPr lang="fr-BE" sz="4000" dirty="0" smtClean="0"/>
              <a:t>autour d’un puits de mine</a:t>
            </a:r>
            <a:endParaRPr lang="fr-BE" sz="4000" dirty="0"/>
          </a:p>
        </p:txBody>
      </p:sp>
      <p:sp>
        <p:nvSpPr>
          <p:cNvPr id="17" name="Espace réservé du contenu 16"/>
          <p:cNvSpPr>
            <a:spLocks noGrp="1"/>
          </p:cNvSpPr>
          <p:nvPr>
            <p:ph idx="1"/>
          </p:nvPr>
        </p:nvSpPr>
        <p:spPr/>
        <p:txBody>
          <a:bodyPr>
            <a:normAutofit/>
          </a:bodyPr>
          <a:lstStyle/>
          <a:p>
            <a:pPr>
              <a:buNone/>
            </a:pPr>
            <a:endParaRPr lang="fr-BE" sz="4400" dirty="0" smtClean="0"/>
          </a:p>
          <a:p>
            <a:pPr algn="ctr">
              <a:buNone/>
            </a:pPr>
            <a:endParaRPr lang="fr-BE" sz="3600" dirty="0" smtClean="0">
              <a:solidFill>
                <a:schemeClr val="tx1">
                  <a:lumMod val="50000"/>
                  <a:lumOff val="50000"/>
                </a:schemeClr>
              </a:solidFill>
            </a:endParaRPr>
          </a:p>
          <a:p>
            <a:pPr algn="ctr">
              <a:buNone/>
            </a:pPr>
            <a:r>
              <a:rPr lang="fr-BE" dirty="0" smtClean="0">
                <a:solidFill>
                  <a:schemeClr val="tx1">
                    <a:lumMod val="50000"/>
                    <a:lumOff val="50000"/>
                  </a:schemeClr>
                </a:solidFill>
              </a:rPr>
              <a:t>…est une </a:t>
            </a:r>
            <a:r>
              <a:rPr lang="fr-BE" b="1" dirty="0" smtClean="0"/>
              <a:t>mesure</a:t>
            </a:r>
            <a:r>
              <a:rPr lang="fr-BE" dirty="0" smtClean="0">
                <a:solidFill>
                  <a:schemeClr val="tx1">
                    <a:lumMod val="50000"/>
                    <a:lumOff val="50000"/>
                  </a:schemeClr>
                </a:solidFill>
              </a:rPr>
              <a:t> </a:t>
            </a:r>
            <a:r>
              <a:rPr lang="fr-BE" b="1" dirty="0" smtClean="0"/>
              <a:t>qui vise</a:t>
            </a:r>
          </a:p>
          <a:p>
            <a:pPr algn="ctr">
              <a:buNone/>
            </a:pPr>
            <a:r>
              <a:rPr lang="fr-BE" b="1" dirty="0" smtClean="0"/>
              <a:t> </a:t>
            </a:r>
          </a:p>
          <a:p>
            <a:pPr algn="ctr">
              <a:buNone/>
            </a:pPr>
            <a:r>
              <a:rPr lang="fr-BE" dirty="0" smtClean="0">
                <a:solidFill>
                  <a:schemeClr val="tx1">
                    <a:lumMod val="50000"/>
                    <a:lumOff val="50000"/>
                  </a:schemeClr>
                </a:solidFill>
              </a:rPr>
              <a:t>les </a:t>
            </a:r>
            <a:r>
              <a:rPr lang="fr-BE" b="1" dirty="0" smtClean="0"/>
              <a:t>nouvelles constructions</a:t>
            </a:r>
            <a:endParaRPr lang="fr-BE" dirty="0" smtClean="0">
              <a:solidFill>
                <a:schemeClr val="tx1">
                  <a:lumMod val="50000"/>
                  <a:lumOff val="50000"/>
                </a:schemeClr>
              </a:solidFill>
            </a:endParaRPr>
          </a:p>
          <a:p>
            <a:pPr algn="ctr">
              <a:buNone/>
            </a:pPr>
            <a:r>
              <a:rPr lang="fr-BE" dirty="0" smtClean="0">
                <a:solidFill>
                  <a:schemeClr val="tx1">
                    <a:lumMod val="50000"/>
                    <a:lumOff val="50000"/>
                  </a:schemeClr>
                </a:solidFill>
              </a:rPr>
              <a:t> les </a:t>
            </a:r>
            <a:r>
              <a:rPr lang="fr-BE" b="1" dirty="0" smtClean="0"/>
              <a:t>modifications</a:t>
            </a:r>
            <a:r>
              <a:rPr lang="fr-BE" dirty="0" smtClean="0">
                <a:solidFill>
                  <a:schemeClr val="tx1">
                    <a:lumMod val="50000"/>
                    <a:lumOff val="50000"/>
                  </a:schemeClr>
                </a:solidFill>
              </a:rPr>
              <a:t> aux </a:t>
            </a:r>
            <a:r>
              <a:rPr lang="fr-BE" b="1" dirty="0" smtClean="0"/>
              <a:t>constructions</a:t>
            </a:r>
            <a:r>
              <a:rPr lang="fr-BE" dirty="0" smtClean="0">
                <a:solidFill>
                  <a:schemeClr val="tx1">
                    <a:lumMod val="50000"/>
                    <a:lumOff val="50000"/>
                  </a:schemeClr>
                </a:solidFill>
              </a:rPr>
              <a:t>  </a:t>
            </a:r>
            <a:r>
              <a:rPr lang="fr-BE" b="1" dirty="0" smtClean="0"/>
              <a:t>existantes</a:t>
            </a:r>
            <a:r>
              <a:rPr lang="fr-BE" dirty="0" smtClean="0">
                <a:solidFill>
                  <a:schemeClr val="tx1">
                    <a:lumMod val="50000"/>
                    <a:lumOff val="50000"/>
                  </a:schemeClr>
                </a:solidFill>
              </a:rPr>
              <a:t>. </a:t>
            </a:r>
            <a:endParaRPr lang="fr-BE" sz="2000" dirty="0" smtClean="0">
              <a:solidFill>
                <a:schemeClr val="tx1">
                  <a:lumMod val="50000"/>
                  <a:lumOff val="50000"/>
                </a:schemeClr>
              </a:solidFill>
            </a:endParaRPr>
          </a:p>
          <a:p>
            <a:endParaRPr lang="fr-BE" dirty="0"/>
          </a:p>
        </p:txBody>
      </p:sp>
      <p:grpSp>
        <p:nvGrpSpPr>
          <p:cNvPr id="18" name="Groupe 17"/>
          <p:cNvGrpSpPr>
            <a:grpSpLocks noChangeAspect="1"/>
          </p:cNvGrpSpPr>
          <p:nvPr/>
        </p:nvGrpSpPr>
        <p:grpSpPr>
          <a:xfrm>
            <a:off x="116484" y="-171240"/>
            <a:ext cx="2079252" cy="1440000"/>
            <a:chOff x="253702" y="-531440"/>
            <a:chExt cx="4677247" cy="3239269"/>
          </a:xfrm>
        </p:grpSpPr>
        <p:pic>
          <p:nvPicPr>
            <p:cNvPr id="19"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20"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7" name="Espace réservé du numéro de diapositive 6"/>
          <p:cNvSpPr>
            <a:spLocks noGrp="1"/>
          </p:cNvSpPr>
          <p:nvPr>
            <p:ph type="sldNum" sz="quarter" idx="12"/>
          </p:nvPr>
        </p:nvSpPr>
        <p:spPr/>
        <p:txBody>
          <a:bodyPr/>
          <a:lstStyle/>
          <a:p>
            <a:fld id="{74EF6541-E2B0-4EFA-A85B-A11FC5D2612C}" type="slidenum">
              <a:rPr lang="fr-BE" smtClean="0"/>
              <a:pPr/>
              <a:t>7</a:t>
            </a:fld>
            <a:endParaRPr lang="fr-BE"/>
          </a:p>
        </p:txBody>
      </p:sp>
    </p:spTree>
  </p:cSld>
  <p:clrMapOvr>
    <a:masterClrMapping/>
  </p:clrMapOvr>
  <p:transition advTm="4012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BE" dirty="0" smtClean="0"/>
          </a:p>
          <a:p>
            <a:pPr>
              <a:buNone/>
            </a:pPr>
            <a:endParaRPr lang="fr-BE" dirty="0" smtClean="0"/>
          </a:p>
          <a:p>
            <a:pPr>
              <a:buNone/>
            </a:pPr>
            <a:r>
              <a:rPr lang="fr-BE" dirty="0" smtClean="0"/>
              <a:t>Pourquoi a-t-on défini de telles</a:t>
            </a:r>
          </a:p>
          <a:p>
            <a:pPr>
              <a:buNone/>
            </a:pPr>
            <a:r>
              <a:rPr lang="fr-BE" dirty="0" smtClean="0"/>
              <a:t>zones aux abords des objets du </a:t>
            </a:r>
          </a:p>
          <a:p>
            <a:pPr algn="ctr">
              <a:buNone/>
            </a:pPr>
            <a:r>
              <a:rPr lang="fr-BE" dirty="0" smtClean="0"/>
              <a:t>          sous-sol</a:t>
            </a:r>
          </a:p>
          <a:p>
            <a:pPr algn="ctr">
              <a:buNone/>
            </a:pPr>
            <a:endParaRPr lang="fr-BE" dirty="0" smtClean="0"/>
          </a:p>
          <a:p>
            <a:pPr algn="ctr">
              <a:buNone/>
            </a:pPr>
            <a:r>
              <a:rPr lang="fr-BE" i="1" dirty="0" smtClean="0">
                <a:solidFill>
                  <a:schemeClr val="tx1">
                    <a:lumMod val="50000"/>
                    <a:lumOff val="50000"/>
                  </a:schemeClr>
                </a:solidFill>
              </a:rPr>
              <a:t>Quels sont les risques?</a:t>
            </a:r>
            <a:endParaRPr lang="fr-BE" i="1" dirty="0">
              <a:solidFill>
                <a:schemeClr val="tx1">
                  <a:lumMod val="50000"/>
                  <a:lumOff val="50000"/>
                </a:schemeClr>
              </a:solidFill>
            </a:endParaRPr>
          </a:p>
        </p:txBody>
      </p:sp>
      <p:sp>
        <p:nvSpPr>
          <p:cNvPr id="2" name="Titre 1"/>
          <p:cNvSpPr>
            <a:spLocks noGrp="1"/>
          </p:cNvSpPr>
          <p:nvPr>
            <p:ph type="title"/>
          </p:nvPr>
        </p:nvSpPr>
        <p:spPr/>
        <p:txBody>
          <a:bodyPr/>
          <a:lstStyle/>
          <a:p>
            <a:endParaRPr lang="fr-BE" dirty="0"/>
          </a:p>
        </p:txBody>
      </p:sp>
      <p:grpSp>
        <p:nvGrpSpPr>
          <p:cNvPr id="5" name="Groupe 4"/>
          <p:cNvGrpSpPr>
            <a:grpSpLocks noChangeAspect="1"/>
          </p:cNvGrpSpPr>
          <p:nvPr/>
        </p:nvGrpSpPr>
        <p:grpSpPr>
          <a:xfrm>
            <a:off x="116484" y="-171240"/>
            <a:ext cx="2079252" cy="1440000"/>
            <a:chOff x="253702" y="-531440"/>
            <a:chExt cx="4677247" cy="3239269"/>
          </a:xfrm>
        </p:grpSpPr>
        <p:pic>
          <p:nvPicPr>
            <p:cNvPr id="6" name="Picture 9" descr="Résultat de recherche d'images pour &quot;logo spw&quot;"/>
            <p:cNvPicPr>
              <a:picLocks noChangeAspect="1" noChangeArrowheads="1"/>
            </p:cNvPicPr>
            <p:nvPr/>
          </p:nvPicPr>
          <p:blipFill>
            <a:blip r:embed="rId3" cstate="print"/>
            <a:srcRect/>
            <a:stretch>
              <a:fillRect/>
            </a:stretch>
          </p:blipFill>
          <p:spPr bwMode="auto">
            <a:xfrm>
              <a:off x="253702" y="261739"/>
              <a:ext cx="3310186" cy="1655093"/>
            </a:xfrm>
            <a:prstGeom prst="rect">
              <a:avLst/>
            </a:prstGeom>
            <a:noFill/>
          </p:spPr>
        </p:pic>
        <p:pic>
          <p:nvPicPr>
            <p:cNvPr id="7" name="Picture 11" descr="Résultat de recherche d'images pour &quot;logo DGO3&quot;"/>
            <p:cNvPicPr>
              <a:picLocks noChangeAspect="1" noChangeArrowheads="1"/>
            </p:cNvPicPr>
            <p:nvPr/>
          </p:nvPicPr>
          <p:blipFill>
            <a:blip r:embed="rId4" cstate="print"/>
            <a:srcRect/>
            <a:stretch>
              <a:fillRect/>
            </a:stretch>
          </p:blipFill>
          <p:spPr bwMode="auto">
            <a:xfrm>
              <a:off x="1691680" y="-531440"/>
              <a:ext cx="3239269" cy="3239269"/>
            </a:xfrm>
            <a:prstGeom prst="rect">
              <a:avLst/>
            </a:prstGeom>
            <a:noFill/>
          </p:spPr>
        </p:pic>
      </p:grpSp>
      <p:sp>
        <p:nvSpPr>
          <p:cNvPr id="8" name="Espace réservé du numéro de diapositive 7"/>
          <p:cNvSpPr>
            <a:spLocks noGrp="1"/>
          </p:cNvSpPr>
          <p:nvPr>
            <p:ph type="sldNum" sz="quarter" idx="12"/>
          </p:nvPr>
        </p:nvSpPr>
        <p:spPr/>
        <p:txBody>
          <a:bodyPr/>
          <a:lstStyle/>
          <a:p>
            <a:fld id="{74EF6541-E2B0-4EFA-A85B-A11FC5D2612C}" type="slidenum">
              <a:rPr lang="fr-BE" smtClean="0"/>
              <a:pPr/>
              <a:t>8</a:t>
            </a:fld>
            <a:endParaRPr lang="fr-BE"/>
          </a:p>
        </p:txBody>
      </p:sp>
      <p:pic>
        <p:nvPicPr>
          <p:cNvPr id="9" name="Picture 2" descr="C:\Users\Jean Beaujean\AppData\Local\Microsoft\Windows\Temporary Internet Files\Content.IE5\A00225SG\MC900441498[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8144" y="2636912"/>
            <a:ext cx="2016224" cy="20162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998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602419" y="2492896"/>
            <a:ext cx="792088" cy="3240360"/>
          </a:xfrm>
          <a:prstGeom prst="rect">
            <a:avLst/>
          </a:prstGeom>
          <a:gradFill>
            <a:gsLst>
              <a:gs pos="0">
                <a:schemeClr val="accent2">
                  <a:lumMod val="50000"/>
                </a:schemeClr>
              </a:gs>
              <a:gs pos="67000">
                <a:schemeClr val="bg1"/>
              </a:gs>
              <a:gs pos="10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a:normAutofit fontScale="90000"/>
          </a:bodyPr>
          <a:lstStyle/>
          <a:p>
            <a:r>
              <a:rPr lang="fr-BE" dirty="0" smtClean="0"/>
              <a:t>Risques liés à l’impact sur la surface</a:t>
            </a:r>
            <a:endParaRPr lang="fr-BE" dirty="0"/>
          </a:p>
        </p:txBody>
      </p:sp>
      <p:sp>
        <p:nvSpPr>
          <p:cNvPr id="5" name="Rectangle 4"/>
          <p:cNvSpPr/>
          <p:nvPr/>
        </p:nvSpPr>
        <p:spPr>
          <a:xfrm>
            <a:off x="1599576" y="2492896"/>
            <a:ext cx="792088"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1599576" y="3645024"/>
            <a:ext cx="792088" cy="2088232"/>
          </a:xfrm>
          <a:prstGeom prst="rect">
            <a:avLst/>
          </a:prstGeom>
          <a:solidFill>
            <a:srgbClr val="5F5F5F"/>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1599576" y="2492896"/>
            <a:ext cx="792088"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63472" y="2132856"/>
            <a:ext cx="460382" cy="369332"/>
          </a:xfrm>
          <a:prstGeom prst="rect">
            <a:avLst/>
          </a:prstGeom>
          <a:noFill/>
        </p:spPr>
        <p:txBody>
          <a:bodyPr wrap="none" rtlCol="0">
            <a:spAutoFit/>
          </a:bodyPr>
          <a:lstStyle/>
          <a:p>
            <a:r>
              <a:rPr lang="fr-BE" i="1" dirty="0" smtClean="0"/>
              <a:t>Sol</a:t>
            </a:r>
          </a:p>
        </p:txBody>
      </p:sp>
      <p:cxnSp>
        <p:nvCxnSpPr>
          <p:cNvPr id="45" name="Connecteur droit 44"/>
          <p:cNvCxnSpPr/>
          <p:nvPr/>
        </p:nvCxnSpPr>
        <p:spPr>
          <a:xfrm>
            <a:off x="683568" y="2492896"/>
            <a:ext cx="2736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563828" y="249289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707844" y="249289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851860" y="249289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995876" y="249289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1139892" y="249289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1283908" y="249289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467544" y="5877272"/>
            <a:ext cx="3072508" cy="584775"/>
          </a:xfrm>
          <a:prstGeom prst="rect">
            <a:avLst/>
          </a:prstGeom>
          <a:noFill/>
        </p:spPr>
        <p:txBody>
          <a:bodyPr wrap="none" rtlCol="0">
            <a:spAutoFit/>
          </a:bodyPr>
          <a:lstStyle/>
          <a:p>
            <a:r>
              <a:rPr lang="fr-BE" sz="3200" dirty="0" smtClean="0"/>
              <a:t>Puits d’extraction</a:t>
            </a:r>
            <a:endParaRPr lang="fr-BE" sz="3200" dirty="0"/>
          </a:p>
        </p:txBody>
      </p:sp>
      <p:sp>
        <p:nvSpPr>
          <p:cNvPr id="55" name="ZoneTexte 54"/>
          <p:cNvSpPr txBox="1"/>
          <p:nvPr/>
        </p:nvSpPr>
        <p:spPr>
          <a:xfrm>
            <a:off x="3707904" y="2132856"/>
            <a:ext cx="5148064" cy="1200329"/>
          </a:xfrm>
          <a:prstGeom prst="rect">
            <a:avLst/>
          </a:prstGeom>
          <a:noFill/>
        </p:spPr>
        <p:txBody>
          <a:bodyPr wrap="square" rtlCol="0">
            <a:spAutoFit/>
          </a:bodyPr>
          <a:lstStyle/>
          <a:p>
            <a:pPr algn="ctr"/>
            <a:r>
              <a:rPr lang="fr-BE" sz="2400" dirty="0" smtClean="0"/>
              <a:t>Effondrement</a:t>
            </a:r>
          </a:p>
          <a:p>
            <a:endParaRPr lang="fr-BE" sz="2400" dirty="0" smtClean="0"/>
          </a:p>
          <a:p>
            <a:pPr>
              <a:buFont typeface="Arial" pitchFamily="34" charset="0"/>
              <a:buChar char="•"/>
            </a:pPr>
            <a:endParaRPr lang="fr-BE" sz="2400" dirty="0"/>
          </a:p>
        </p:txBody>
      </p:sp>
      <p:sp>
        <p:nvSpPr>
          <p:cNvPr id="57" name="ZoneTexte 56"/>
          <p:cNvSpPr txBox="1"/>
          <p:nvPr/>
        </p:nvSpPr>
        <p:spPr>
          <a:xfrm>
            <a:off x="5251922" y="4047455"/>
            <a:ext cx="2316340" cy="461665"/>
          </a:xfrm>
          <a:prstGeom prst="rect">
            <a:avLst/>
          </a:prstGeom>
          <a:noFill/>
        </p:spPr>
        <p:txBody>
          <a:bodyPr wrap="none" rtlCol="0">
            <a:spAutoFit/>
          </a:bodyPr>
          <a:lstStyle/>
          <a:p>
            <a:r>
              <a:rPr lang="fr-BE" sz="2400" b="1" dirty="0" smtClean="0">
                <a:solidFill>
                  <a:srgbClr val="C00000"/>
                </a:solidFill>
              </a:rPr>
              <a:t>VIDE POTENTIEL </a:t>
            </a:r>
            <a:endParaRPr lang="fr-BE" sz="2400" b="1" dirty="0">
              <a:solidFill>
                <a:srgbClr val="C00000"/>
              </a:solidFill>
            </a:endParaRPr>
          </a:p>
        </p:txBody>
      </p:sp>
      <p:sp>
        <p:nvSpPr>
          <p:cNvPr id="61" name="ZoneTexte 60"/>
          <p:cNvSpPr txBox="1"/>
          <p:nvPr/>
        </p:nvSpPr>
        <p:spPr>
          <a:xfrm>
            <a:off x="4788024" y="3284984"/>
            <a:ext cx="3054426" cy="461665"/>
          </a:xfrm>
          <a:prstGeom prst="rect">
            <a:avLst/>
          </a:prstGeom>
          <a:noFill/>
        </p:spPr>
        <p:txBody>
          <a:bodyPr wrap="none" rtlCol="0">
            <a:spAutoFit/>
          </a:bodyPr>
          <a:lstStyle/>
          <a:p>
            <a:r>
              <a:rPr lang="fr-BE" sz="2400" dirty="0" smtClean="0"/>
              <a:t>Paramètres importants</a:t>
            </a:r>
            <a:endParaRPr lang="fr-BE" sz="2400" dirty="0"/>
          </a:p>
        </p:txBody>
      </p:sp>
      <p:sp>
        <p:nvSpPr>
          <p:cNvPr id="62" name="ZoneTexte 61"/>
          <p:cNvSpPr txBox="1"/>
          <p:nvPr/>
        </p:nvSpPr>
        <p:spPr>
          <a:xfrm>
            <a:off x="4341150" y="3879046"/>
            <a:ext cx="4019755" cy="2862322"/>
          </a:xfrm>
          <a:prstGeom prst="rect">
            <a:avLst/>
          </a:prstGeom>
          <a:noFill/>
        </p:spPr>
        <p:txBody>
          <a:bodyPr wrap="none" rtlCol="0">
            <a:spAutoFit/>
          </a:bodyPr>
          <a:lstStyle/>
          <a:p>
            <a:pPr algn="ctr"/>
            <a:r>
              <a:rPr lang="fr-BE" b="1" dirty="0" smtClean="0"/>
              <a:t>Section</a:t>
            </a:r>
          </a:p>
          <a:p>
            <a:pPr algn="ctr"/>
            <a:r>
              <a:rPr lang="fr-BE" b="1" dirty="0" smtClean="0"/>
              <a:t>Géométrie</a:t>
            </a:r>
            <a:endParaRPr lang="fr-BE" dirty="0" smtClean="0"/>
          </a:p>
          <a:p>
            <a:pPr algn="ctr"/>
            <a:r>
              <a:rPr lang="fr-BE" b="1" dirty="0" smtClean="0"/>
              <a:t>Profondeur</a:t>
            </a:r>
            <a:r>
              <a:rPr lang="fr-BE" dirty="0" smtClean="0"/>
              <a:t> variables</a:t>
            </a:r>
          </a:p>
          <a:p>
            <a:pPr algn="ctr"/>
            <a:r>
              <a:rPr lang="fr-BE" dirty="0" smtClean="0"/>
              <a:t>Type et état de </a:t>
            </a:r>
            <a:r>
              <a:rPr lang="fr-BE" b="1" dirty="0" smtClean="0"/>
              <a:t>revêtement </a:t>
            </a:r>
          </a:p>
          <a:p>
            <a:pPr algn="ctr"/>
            <a:r>
              <a:rPr lang="fr-BE" b="1" dirty="0" smtClean="0"/>
              <a:t>Paramètres</a:t>
            </a:r>
            <a:r>
              <a:rPr lang="fr-BE" dirty="0" smtClean="0"/>
              <a:t> </a:t>
            </a:r>
            <a:r>
              <a:rPr lang="fr-BE" b="1" dirty="0" err="1" smtClean="0"/>
              <a:t>géomécaniques</a:t>
            </a:r>
            <a:endParaRPr lang="fr-BE" b="1" dirty="0" smtClean="0"/>
          </a:p>
          <a:p>
            <a:pPr algn="ctr"/>
            <a:r>
              <a:rPr lang="fr-BE" b="1" dirty="0" smtClean="0"/>
              <a:t>Épaisseur de terrains meubles</a:t>
            </a:r>
          </a:p>
          <a:p>
            <a:pPr algn="ctr"/>
            <a:r>
              <a:rPr lang="fr-BE" b="1" dirty="0" smtClean="0"/>
              <a:t>État de saturation en eau de ces terrains</a:t>
            </a:r>
          </a:p>
          <a:p>
            <a:pPr algn="ctr"/>
            <a:r>
              <a:rPr lang="fr-BE" b="1" dirty="0" smtClean="0"/>
              <a:t>Volume initial de vide disponible</a:t>
            </a:r>
          </a:p>
          <a:p>
            <a:pPr algn="ctr"/>
            <a:r>
              <a:rPr lang="fr-BE" b="1" dirty="0" smtClean="0"/>
              <a:t>Infiltration d’eau localisée</a:t>
            </a:r>
          </a:p>
          <a:p>
            <a:pPr algn="ctr"/>
            <a:endParaRPr lang="fr-BE" b="1" dirty="0"/>
          </a:p>
        </p:txBody>
      </p:sp>
      <p:sp>
        <p:nvSpPr>
          <p:cNvPr id="24" name="ZoneTexte 23"/>
          <p:cNvSpPr txBox="1"/>
          <p:nvPr/>
        </p:nvSpPr>
        <p:spPr>
          <a:xfrm>
            <a:off x="3347864" y="1476073"/>
            <a:ext cx="2614818" cy="584775"/>
          </a:xfrm>
          <a:prstGeom prst="rect">
            <a:avLst/>
          </a:prstGeom>
          <a:noFill/>
        </p:spPr>
        <p:txBody>
          <a:bodyPr wrap="none" rtlCol="0">
            <a:spAutoFit/>
          </a:bodyPr>
          <a:lstStyle/>
          <a:p>
            <a:r>
              <a:rPr lang="fr-BE" sz="3200" dirty="0" smtClean="0"/>
              <a:t>Puits de mines</a:t>
            </a:r>
            <a:endParaRPr lang="fr-BE" sz="3200" dirty="0"/>
          </a:p>
        </p:txBody>
      </p:sp>
      <p:sp>
        <p:nvSpPr>
          <p:cNvPr id="25" name="Espace réservé du numéro de diapositive 24"/>
          <p:cNvSpPr>
            <a:spLocks noGrp="1"/>
          </p:cNvSpPr>
          <p:nvPr>
            <p:ph type="sldNum" sz="quarter" idx="12"/>
          </p:nvPr>
        </p:nvSpPr>
        <p:spPr/>
        <p:txBody>
          <a:bodyPr/>
          <a:lstStyle/>
          <a:p>
            <a:fld id="{74EF6541-E2B0-4EFA-A85B-A11FC5D2612C}" type="slidenum">
              <a:rPr lang="fr-BE" smtClean="0"/>
              <a:pPr/>
              <a:t>9</a:t>
            </a:fld>
            <a:endParaRPr lang="fr-BE" dirty="0"/>
          </a:p>
        </p:txBody>
      </p:sp>
      <p:sp>
        <p:nvSpPr>
          <p:cNvPr id="28" name="Rectangle 27"/>
          <p:cNvSpPr/>
          <p:nvPr/>
        </p:nvSpPr>
        <p:spPr>
          <a:xfrm>
            <a:off x="4283968" y="3296559"/>
            <a:ext cx="3312368" cy="1569660"/>
          </a:xfrm>
          <a:prstGeom prst="rect">
            <a:avLst/>
          </a:prstGeom>
        </p:spPr>
        <p:txBody>
          <a:bodyPr wrap="square">
            <a:spAutoFit/>
          </a:bodyPr>
          <a:lstStyle/>
          <a:p>
            <a:pPr algn="ctr"/>
            <a:r>
              <a:rPr lang="fr-BE" sz="2400" dirty="0" smtClean="0"/>
              <a:t>mal sécurisé</a:t>
            </a:r>
          </a:p>
          <a:p>
            <a:pPr algn="ctr"/>
            <a:r>
              <a:rPr lang="fr-BE" sz="2400" dirty="0" smtClean="0"/>
              <a:t> (puits mal remblayés)</a:t>
            </a:r>
          </a:p>
          <a:p>
            <a:r>
              <a:rPr lang="fr-BE" sz="2400" dirty="0" smtClean="0"/>
              <a:t> </a:t>
            </a:r>
          </a:p>
          <a:p>
            <a:pPr>
              <a:buFont typeface="Arial" pitchFamily="34" charset="0"/>
              <a:buChar char="•"/>
            </a:pPr>
            <a:endParaRPr lang="fr-BE" sz="2400" dirty="0"/>
          </a:p>
        </p:txBody>
      </p:sp>
      <p:sp>
        <p:nvSpPr>
          <p:cNvPr id="29" name="Rectangle 28"/>
          <p:cNvSpPr/>
          <p:nvPr/>
        </p:nvSpPr>
        <p:spPr>
          <a:xfrm>
            <a:off x="3347864" y="3068960"/>
            <a:ext cx="1987339" cy="461665"/>
          </a:xfrm>
          <a:prstGeom prst="rect">
            <a:avLst/>
          </a:prstGeom>
        </p:spPr>
        <p:txBody>
          <a:bodyPr wrap="none">
            <a:spAutoFit/>
          </a:bodyPr>
          <a:lstStyle/>
          <a:p>
            <a:r>
              <a:rPr lang="fr-BE" sz="2400" dirty="0" smtClean="0"/>
              <a:t>non entretenu</a:t>
            </a:r>
            <a:endParaRPr lang="fr-BE" sz="2400" dirty="0"/>
          </a:p>
        </p:txBody>
      </p:sp>
      <p:sp>
        <p:nvSpPr>
          <p:cNvPr id="30" name="Rectangle 29"/>
          <p:cNvSpPr/>
          <p:nvPr/>
        </p:nvSpPr>
        <p:spPr>
          <a:xfrm>
            <a:off x="6745454" y="2958043"/>
            <a:ext cx="2069797" cy="461665"/>
          </a:xfrm>
          <a:prstGeom prst="rect">
            <a:avLst/>
          </a:prstGeom>
        </p:spPr>
        <p:txBody>
          <a:bodyPr wrap="none">
            <a:spAutoFit/>
          </a:bodyPr>
          <a:lstStyle/>
          <a:p>
            <a:pPr algn="ctr"/>
            <a:r>
              <a:rPr lang="fr-BE" sz="2400" dirty="0" smtClean="0"/>
              <a:t>même sécurisé</a:t>
            </a:r>
          </a:p>
        </p:txBody>
      </p:sp>
      <p:cxnSp>
        <p:nvCxnSpPr>
          <p:cNvPr id="32" name="Connecteur droit 31"/>
          <p:cNvCxnSpPr/>
          <p:nvPr/>
        </p:nvCxnSpPr>
        <p:spPr>
          <a:xfrm flipH="1">
            <a:off x="4788024" y="2636912"/>
            <a:ext cx="1440160" cy="36004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5940152" y="2636912"/>
            <a:ext cx="360040" cy="504056"/>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6444208" y="2636912"/>
            <a:ext cx="936104" cy="21602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97094" y="3645024"/>
            <a:ext cx="792088" cy="2088232"/>
          </a:xfrm>
          <a:prstGeom prst="rect">
            <a:avLst/>
          </a:prstGeom>
          <a:solidFill>
            <a:srgbClr val="5F5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1547664" y="4941168"/>
            <a:ext cx="899798" cy="369332"/>
          </a:xfrm>
          <a:prstGeom prst="rect">
            <a:avLst/>
          </a:prstGeom>
          <a:noFill/>
        </p:spPr>
        <p:txBody>
          <a:bodyPr wrap="none" rtlCol="0">
            <a:spAutoFit/>
          </a:bodyPr>
          <a:lstStyle/>
          <a:p>
            <a:r>
              <a:rPr lang="fr-BE" dirty="0" smtClean="0">
                <a:solidFill>
                  <a:schemeClr val="bg1"/>
                </a:solidFill>
              </a:rPr>
              <a:t>remblai</a:t>
            </a:r>
            <a:endParaRPr lang="fr-BE" dirty="0">
              <a:solidFill>
                <a:schemeClr val="bg1"/>
              </a:solidFill>
            </a:endParaRPr>
          </a:p>
        </p:txBody>
      </p:sp>
      <p:sp>
        <p:nvSpPr>
          <p:cNvPr id="58" name="Rectangle 57"/>
          <p:cNvSpPr/>
          <p:nvPr/>
        </p:nvSpPr>
        <p:spPr>
          <a:xfrm>
            <a:off x="1604109" y="2492896"/>
            <a:ext cx="792088" cy="1152128"/>
          </a:xfrm>
          <a:prstGeom prst="rect">
            <a:avLst/>
          </a:prstGeom>
          <a:gradFill flip="none" rotWithShape="1">
            <a:gsLst>
              <a:gs pos="10000">
                <a:srgbClr val="FF0000">
                  <a:alpha val="56000"/>
                </a:srgbClr>
              </a:gs>
              <a:gs pos="100000">
                <a:schemeClr val="bg1"/>
              </a:gs>
            </a:gsLst>
            <a:lin ang="16200000" scaled="1"/>
            <a:tileRect/>
          </a:gra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ZoneTexte 58"/>
          <p:cNvSpPr txBox="1"/>
          <p:nvPr/>
        </p:nvSpPr>
        <p:spPr>
          <a:xfrm>
            <a:off x="1691680" y="3284984"/>
            <a:ext cx="628698" cy="369332"/>
          </a:xfrm>
          <a:prstGeom prst="rect">
            <a:avLst/>
          </a:prstGeom>
          <a:noFill/>
        </p:spPr>
        <p:txBody>
          <a:bodyPr wrap="none" rtlCol="0">
            <a:spAutoFit/>
          </a:bodyPr>
          <a:lstStyle/>
          <a:p>
            <a:r>
              <a:rPr lang="fr-BE" i="1" dirty="0" smtClean="0">
                <a:solidFill>
                  <a:schemeClr val="bg1"/>
                </a:solidFill>
              </a:rPr>
              <a:t>VIDE</a:t>
            </a:r>
          </a:p>
        </p:txBody>
      </p:sp>
      <p:sp>
        <p:nvSpPr>
          <p:cNvPr id="41" name="Rectangle 40"/>
          <p:cNvSpPr/>
          <p:nvPr/>
        </p:nvSpPr>
        <p:spPr>
          <a:xfrm>
            <a:off x="-756592" y="3933056"/>
            <a:ext cx="331236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4" name="Picture 2" descr="DSC_5076"/>
          <p:cNvPicPr>
            <a:picLocks noChangeAspect="1" noChangeArrowheads="1"/>
          </p:cNvPicPr>
          <p:nvPr/>
        </p:nvPicPr>
        <p:blipFill>
          <a:blip r:embed="rId4" cstate="print"/>
          <a:srcRect/>
          <a:stretch>
            <a:fillRect/>
          </a:stretch>
        </p:blipFill>
        <p:spPr bwMode="auto">
          <a:xfrm>
            <a:off x="467544" y="1963316"/>
            <a:ext cx="3642283" cy="234424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67544" y="4411588"/>
            <a:ext cx="3672408" cy="2419747"/>
          </a:xfrm>
          <a:prstGeom prst="rect">
            <a:avLst/>
          </a:prstGeom>
          <a:noFill/>
          <a:ln w="9525">
            <a:solidFill>
              <a:schemeClr val="tx1"/>
            </a:solidFill>
            <a:miter lim="800000"/>
            <a:headEnd/>
            <a:tailEnd/>
          </a:ln>
        </p:spPr>
      </p:pic>
      <p:sp>
        <p:nvSpPr>
          <p:cNvPr id="35" name="ZoneTexte 34"/>
          <p:cNvSpPr txBox="1"/>
          <p:nvPr/>
        </p:nvSpPr>
        <p:spPr>
          <a:xfrm>
            <a:off x="467544" y="4437112"/>
            <a:ext cx="1848583" cy="430887"/>
          </a:xfrm>
          <a:prstGeom prst="rect">
            <a:avLst/>
          </a:prstGeom>
          <a:noFill/>
        </p:spPr>
        <p:txBody>
          <a:bodyPr wrap="none" rtlCol="0">
            <a:spAutoFit/>
          </a:bodyPr>
          <a:lstStyle/>
          <a:p>
            <a:r>
              <a:rPr lang="fr-BE" sz="1100" dirty="0" smtClean="0">
                <a:solidFill>
                  <a:schemeClr val="bg1"/>
                </a:solidFill>
              </a:rPr>
              <a:t>SEROS Vincent Vincke</a:t>
            </a:r>
          </a:p>
          <a:p>
            <a:r>
              <a:rPr lang="fr-BE" sz="1100" dirty="0" smtClean="0">
                <a:solidFill>
                  <a:schemeClr val="bg1"/>
                </a:solidFill>
              </a:rPr>
              <a:t>Charbonnage du Borinage SA</a:t>
            </a:r>
            <a:endParaRPr lang="fr-BE" sz="1100" dirty="0">
              <a:solidFill>
                <a:schemeClr val="bg1"/>
              </a:solidFill>
            </a:endParaRPr>
          </a:p>
        </p:txBody>
      </p:sp>
      <p:sp>
        <p:nvSpPr>
          <p:cNvPr id="37" name="ZoneTexte 36"/>
          <p:cNvSpPr txBox="1"/>
          <p:nvPr/>
        </p:nvSpPr>
        <p:spPr>
          <a:xfrm>
            <a:off x="467544" y="1988840"/>
            <a:ext cx="1848583" cy="430887"/>
          </a:xfrm>
          <a:prstGeom prst="rect">
            <a:avLst/>
          </a:prstGeom>
          <a:noFill/>
        </p:spPr>
        <p:txBody>
          <a:bodyPr wrap="none" rtlCol="0">
            <a:spAutoFit/>
          </a:bodyPr>
          <a:lstStyle/>
          <a:p>
            <a:r>
              <a:rPr lang="fr-BE" sz="1100" dirty="0" smtClean="0">
                <a:solidFill>
                  <a:schemeClr val="bg1"/>
                </a:solidFill>
              </a:rPr>
              <a:t>SEROS Vincent Vincke</a:t>
            </a:r>
          </a:p>
          <a:p>
            <a:r>
              <a:rPr lang="fr-BE" sz="1100" dirty="0" smtClean="0">
                <a:solidFill>
                  <a:schemeClr val="bg1"/>
                </a:solidFill>
              </a:rPr>
              <a:t>Charbonnage du Borinage SA</a:t>
            </a:r>
            <a:endParaRPr lang="fr-BE" sz="1100" dirty="0">
              <a:solidFill>
                <a:schemeClr val="bg1"/>
              </a:solidFill>
            </a:endParaRPr>
          </a:p>
        </p:txBody>
      </p:sp>
      <p:sp>
        <p:nvSpPr>
          <p:cNvPr id="39" name="ZoneTexte 38"/>
          <p:cNvSpPr txBox="1"/>
          <p:nvPr/>
        </p:nvSpPr>
        <p:spPr>
          <a:xfrm>
            <a:off x="467544" y="3789040"/>
            <a:ext cx="3530197" cy="461665"/>
          </a:xfrm>
          <a:prstGeom prst="rect">
            <a:avLst/>
          </a:prstGeom>
          <a:noFill/>
        </p:spPr>
        <p:txBody>
          <a:bodyPr wrap="none" rtlCol="0">
            <a:spAutoFit/>
          </a:bodyPr>
          <a:lstStyle/>
          <a:p>
            <a:r>
              <a:rPr lang="fr-BE" sz="2400" dirty="0" smtClean="0"/>
              <a:t>Rectangulaire bord arrondi</a:t>
            </a:r>
            <a:endParaRPr lang="fr-BE" sz="2400" dirty="0"/>
          </a:p>
        </p:txBody>
      </p:sp>
      <p:sp>
        <p:nvSpPr>
          <p:cNvPr id="40" name="ZoneTexte 39"/>
          <p:cNvSpPr txBox="1"/>
          <p:nvPr/>
        </p:nvSpPr>
        <p:spPr>
          <a:xfrm>
            <a:off x="395536" y="6309320"/>
            <a:ext cx="1359155" cy="461665"/>
          </a:xfrm>
          <a:prstGeom prst="rect">
            <a:avLst/>
          </a:prstGeom>
          <a:noFill/>
        </p:spPr>
        <p:txBody>
          <a:bodyPr wrap="none" rtlCol="0">
            <a:spAutoFit/>
          </a:bodyPr>
          <a:lstStyle/>
          <a:p>
            <a:r>
              <a:rPr lang="fr-BE" sz="2400" dirty="0" smtClean="0">
                <a:solidFill>
                  <a:schemeClr val="bg1"/>
                </a:solidFill>
              </a:rPr>
              <a:t>Circulaire</a:t>
            </a:r>
            <a:endParaRPr lang="fr-BE" sz="2400" dirty="0">
              <a:solidFill>
                <a:schemeClr val="bg1"/>
              </a:solidFill>
            </a:endParaRPr>
          </a:p>
        </p:txBody>
      </p:sp>
    </p:spTree>
    <p:custDataLst>
      <p:tags r:id="rId1"/>
    </p:custDataLst>
  </p:cSld>
  <p:clrMapOvr>
    <a:masterClrMapping/>
  </p:clrMapOvr>
  <p:transition advTm="927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par>
                          <p:cTn id="34" fill="hold">
                            <p:stCondLst>
                              <p:cond delay="500"/>
                            </p:stCondLst>
                            <p:childTnLst>
                              <p:par>
                                <p:cTn id="35" presetID="10" presetClass="exit" presetSubtype="0" fill="hold" grpId="0" nodeType="afterEffect">
                                  <p:stCondLst>
                                    <p:cond delay="0"/>
                                  </p:stCondLst>
                                  <p:childTnLst>
                                    <p:animEffect transition="out" filter="fade">
                                      <p:cBhvr>
                                        <p:cTn id="36" dur="2000"/>
                                        <p:tgtEl>
                                          <p:spTgt spid="56"/>
                                        </p:tgtEl>
                                      </p:cBhvr>
                                    </p:animEffect>
                                    <p:set>
                                      <p:cBhvr>
                                        <p:cTn id="37" dur="1" fill="hold">
                                          <p:stCondLst>
                                            <p:cond delay="1999"/>
                                          </p:stCondLst>
                                        </p:cTn>
                                        <p:tgtEl>
                                          <p:spTgt spid="56"/>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xit" presetSubtype="0" fill="hold" grpId="1" nodeType="withEffect">
                                  <p:stCondLst>
                                    <p:cond delay="0"/>
                                  </p:stCondLst>
                                  <p:childTnLst>
                                    <p:animEffect transition="out" filter="fad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0" presetClass="path" presetSubtype="0" accel="50000" decel="50000" fill="hold" grpId="1" nodeType="withEffect">
                                  <p:stCondLst>
                                    <p:cond delay="0"/>
                                  </p:stCondLst>
                                  <p:childTnLst>
                                    <p:animMotion origin="layout" path="M 1.94444E-6 -3.91023E-6 L -0.00399 -0.19736 " pathEditMode="relative" rAng="0" ptsTypes="AA">
                                      <p:cBhvr>
                                        <p:cTn id="63" dur="500" fill="hold"/>
                                        <p:tgtEl>
                                          <p:spTgt spid="57"/>
                                        </p:tgtEl>
                                        <p:attrNameLst>
                                          <p:attrName>ppt_x</p:attrName>
                                          <p:attrName>ppt_y</p:attrName>
                                        </p:attrNameLst>
                                      </p:cBhvr>
                                      <p:rCtr x="-2" y="-99"/>
                                    </p:animMotion>
                                  </p:child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xit" presetSubtype="0" fill="hold" grpId="1" nodeType="withEffect">
                                  <p:stCondLst>
                                    <p:cond delay="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childTnLst>
                          </p:cTn>
                        </p:par>
                        <p:par>
                          <p:cTn id="76" fill="hold">
                            <p:stCondLst>
                              <p:cond delay="2500"/>
                            </p:stCondLst>
                            <p:childTnLst>
                              <p:par>
                                <p:cTn id="77" presetID="10" presetClass="entr" presetSubtype="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nodeType="with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fade">
                                      <p:cBhvr>
                                        <p:cTn id="82" dur="500"/>
                                        <p:tgtEl>
                                          <p:spTgt spid="1026"/>
                                        </p:tgtEl>
                                      </p:cBhvr>
                                    </p:animEffect>
                                  </p:childTnLst>
                                </p:cTn>
                              </p:par>
                              <p:par>
                                <p:cTn id="83" presetID="10"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par>
                                <p:cTn id="92" presetID="10" presetClass="entr" presetSubtype="0"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3" grpId="0" animBg="1"/>
      <p:bldP spid="13" grpId="1" animBg="1"/>
      <p:bldP spid="57" grpId="0"/>
      <p:bldP spid="57" grpId="1"/>
      <p:bldP spid="61" grpId="0"/>
      <p:bldP spid="62" grpId="0"/>
      <p:bldP spid="28" grpId="0"/>
      <p:bldP spid="28" grpId="1"/>
      <p:bldP spid="29" grpId="0"/>
      <p:bldP spid="29" grpId="1"/>
      <p:bldP spid="30" grpId="0"/>
      <p:bldP spid="30" grpId="1"/>
      <p:bldP spid="38" grpId="0" animBg="1"/>
      <p:bldP spid="26" grpId="0"/>
      <p:bldP spid="58" grpId="0" animBg="1"/>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0.9"/>
</p:tagLst>
</file>

<file path=ppt/tags/tag10.xml><?xml version="1.0" encoding="utf-8"?>
<p:tagLst xmlns:a="http://schemas.openxmlformats.org/drawingml/2006/main" xmlns:r="http://schemas.openxmlformats.org/officeDocument/2006/relationships" xmlns:p="http://schemas.openxmlformats.org/presentationml/2006/main">
  <p:tag name="TIMING" val="|52.6|1.7|25.1|1.8|22.4"/>
</p:tagLst>
</file>

<file path=ppt/tags/tag11.xml><?xml version="1.0" encoding="utf-8"?>
<p:tagLst xmlns:a="http://schemas.openxmlformats.org/drawingml/2006/main" xmlns:r="http://schemas.openxmlformats.org/officeDocument/2006/relationships" xmlns:p="http://schemas.openxmlformats.org/presentationml/2006/main">
  <p:tag name="TIMING" val="|47.8|1.2"/>
</p:tagLst>
</file>

<file path=ppt/tags/tag12.xml><?xml version="1.0" encoding="utf-8"?>
<p:tagLst xmlns:a="http://schemas.openxmlformats.org/drawingml/2006/main" xmlns:r="http://schemas.openxmlformats.org/officeDocument/2006/relationships" xmlns:p="http://schemas.openxmlformats.org/presentationml/2006/main">
  <p:tag name="TIMING" val="|70.5"/>
</p:tagLst>
</file>

<file path=ppt/tags/tag13.xml><?xml version="1.0" encoding="utf-8"?>
<p:tagLst xmlns:a="http://schemas.openxmlformats.org/drawingml/2006/main" xmlns:r="http://schemas.openxmlformats.org/officeDocument/2006/relationships" xmlns:p="http://schemas.openxmlformats.org/presentationml/2006/main">
  <p:tag name="TIMING" val="|44.8"/>
</p:tagLst>
</file>

<file path=ppt/tags/tag14.xml><?xml version="1.0" encoding="utf-8"?>
<p:tagLst xmlns:a="http://schemas.openxmlformats.org/drawingml/2006/main" xmlns:r="http://schemas.openxmlformats.org/officeDocument/2006/relationships" xmlns:p="http://schemas.openxmlformats.org/presentationml/2006/main">
  <p:tag name="TIMING" val="|17.3|30.3|3.3|0.4|2.1|3.7|15.7|18.5"/>
</p:tagLst>
</file>

<file path=ppt/tags/tag15.xml><?xml version="1.0" encoding="utf-8"?>
<p:tagLst xmlns:a="http://schemas.openxmlformats.org/drawingml/2006/main" xmlns:r="http://schemas.openxmlformats.org/officeDocument/2006/relationships" xmlns:p="http://schemas.openxmlformats.org/presentationml/2006/main">
  <p:tag name="TIMING" val="|20.2|11.5|4.6|6.3|3.3|4.2|6.5"/>
</p:tagLst>
</file>

<file path=ppt/tags/tag16.xml><?xml version="1.0" encoding="utf-8"?>
<p:tagLst xmlns:a="http://schemas.openxmlformats.org/drawingml/2006/main" xmlns:r="http://schemas.openxmlformats.org/officeDocument/2006/relationships" xmlns:p="http://schemas.openxmlformats.org/presentationml/2006/main">
  <p:tag name="TIMING" val="|13.4|6.1|3|2|2.1|19"/>
</p:tagLst>
</file>

<file path=ppt/tags/tag17.xml><?xml version="1.0" encoding="utf-8"?>
<p:tagLst xmlns:a="http://schemas.openxmlformats.org/drawingml/2006/main" xmlns:r="http://schemas.openxmlformats.org/officeDocument/2006/relationships" xmlns:p="http://schemas.openxmlformats.org/presentationml/2006/main">
  <p:tag name="TIMING" val="|52.3|4.9"/>
</p:tagLst>
</file>

<file path=ppt/tags/tag18.xml><?xml version="1.0" encoding="utf-8"?>
<p:tagLst xmlns:a="http://schemas.openxmlformats.org/drawingml/2006/main" xmlns:r="http://schemas.openxmlformats.org/officeDocument/2006/relationships" xmlns:p="http://schemas.openxmlformats.org/presentationml/2006/main">
  <p:tag name="TIMING" val="|90.9|0.8"/>
</p:tagLst>
</file>

<file path=ppt/tags/tag19.xml><?xml version="1.0" encoding="utf-8"?>
<p:tagLst xmlns:a="http://schemas.openxmlformats.org/drawingml/2006/main" xmlns:r="http://schemas.openxmlformats.org/officeDocument/2006/relationships" xmlns:p="http://schemas.openxmlformats.org/presentationml/2006/main">
  <p:tag name="TIMING" val="|2.6|1.8"/>
</p:tagLst>
</file>

<file path=ppt/tags/tag2.xml><?xml version="1.0" encoding="utf-8"?>
<p:tagLst xmlns:a="http://schemas.openxmlformats.org/drawingml/2006/main" xmlns:r="http://schemas.openxmlformats.org/officeDocument/2006/relationships" xmlns:p="http://schemas.openxmlformats.org/presentationml/2006/main">
  <p:tag name="TIMING" val="|2.4|0.9|2.1|1.8|0.9|1.5|1.8|9.7|4.2|12.7|7.6|12.7|12.7|10"/>
</p:tagLst>
</file>

<file path=ppt/tags/tag20.xml><?xml version="1.0" encoding="utf-8"?>
<p:tagLst xmlns:a="http://schemas.openxmlformats.org/drawingml/2006/main" xmlns:r="http://schemas.openxmlformats.org/officeDocument/2006/relationships" xmlns:p="http://schemas.openxmlformats.org/presentationml/2006/main">
  <p:tag name="TIMING" val="|2|16.6|2.7|5.4|5"/>
</p:tagLst>
</file>

<file path=ppt/tags/tag21.xml><?xml version="1.0" encoding="utf-8"?>
<p:tagLst xmlns:a="http://schemas.openxmlformats.org/drawingml/2006/main" xmlns:r="http://schemas.openxmlformats.org/officeDocument/2006/relationships" xmlns:p="http://schemas.openxmlformats.org/presentationml/2006/main">
  <p:tag name="TIMING" val="|8.8|21.4"/>
</p:tagLst>
</file>

<file path=ppt/tags/tag22.xml><?xml version="1.0" encoding="utf-8"?>
<p:tagLst xmlns:a="http://schemas.openxmlformats.org/drawingml/2006/main" xmlns:r="http://schemas.openxmlformats.org/officeDocument/2006/relationships" xmlns:p="http://schemas.openxmlformats.org/presentationml/2006/main">
  <p:tag name="TIMING" val="|0.7|2.4|1.6|0.9|1.5|1.2|1|1.8|3.1"/>
</p:tagLst>
</file>

<file path=ppt/tags/tag3.xml><?xml version="1.0" encoding="utf-8"?>
<p:tagLst xmlns:a="http://schemas.openxmlformats.org/drawingml/2006/main" xmlns:r="http://schemas.openxmlformats.org/officeDocument/2006/relationships" xmlns:p="http://schemas.openxmlformats.org/presentationml/2006/main">
  <p:tag name="TIMING" val="|7.3|6.8|14.9|4.5|7.7|17.4|31.5"/>
</p:tagLst>
</file>

<file path=ppt/tags/tag4.xml><?xml version="1.0" encoding="utf-8"?>
<p:tagLst xmlns:a="http://schemas.openxmlformats.org/drawingml/2006/main" xmlns:r="http://schemas.openxmlformats.org/officeDocument/2006/relationships" xmlns:p="http://schemas.openxmlformats.org/presentationml/2006/main">
  <p:tag name="TIMING" val="|15.2|8.3|12.2"/>
</p:tagLst>
</file>

<file path=ppt/tags/tag5.xml><?xml version="1.0" encoding="utf-8"?>
<p:tagLst xmlns:a="http://schemas.openxmlformats.org/drawingml/2006/main" xmlns:r="http://schemas.openxmlformats.org/officeDocument/2006/relationships" xmlns:p="http://schemas.openxmlformats.org/presentationml/2006/main">
  <p:tag name="TIMING" val="|11.3|7.6|5.6"/>
</p:tagLst>
</file>

<file path=ppt/tags/tag6.xml><?xml version="1.0" encoding="utf-8"?>
<p:tagLst xmlns:a="http://schemas.openxmlformats.org/drawingml/2006/main" xmlns:r="http://schemas.openxmlformats.org/officeDocument/2006/relationships" xmlns:p="http://schemas.openxmlformats.org/presentationml/2006/main">
  <p:tag name="TIMING" val="|43.4"/>
</p:tagLst>
</file>

<file path=ppt/tags/tag7.xml><?xml version="1.0" encoding="utf-8"?>
<p:tagLst xmlns:a="http://schemas.openxmlformats.org/drawingml/2006/main" xmlns:r="http://schemas.openxmlformats.org/officeDocument/2006/relationships" xmlns:p="http://schemas.openxmlformats.org/presentationml/2006/main">
  <p:tag name="TIMING" val="|12|10.6|16.2|10.1|2.7|8.2|8.4|1.7|11|5.2"/>
</p:tagLst>
</file>

<file path=ppt/tags/tag8.xml><?xml version="1.0" encoding="utf-8"?>
<p:tagLst xmlns:a="http://schemas.openxmlformats.org/drawingml/2006/main" xmlns:r="http://schemas.openxmlformats.org/officeDocument/2006/relationships" xmlns:p="http://schemas.openxmlformats.org/presentationml/2006/main">
  <p:tag name="TIMING" val="|17.3|1.9|14.3"/>
</p:tagLst>
</file>

<file path=ppt/tags/tag9.xml><?xml version="1.0" encoding="utf-8"?>
<p:tagLst xmlns:a="http://schemas.openxmlformats.org/drawingml/2006/main" xmlns:r="http://schemas.openxmlformats.org/officeDocument/2006/relationships" xmlns:p="http://schemas.openxmlformats.org/presentationml/2006/main">
  <p:tag name="TIMING" val="|32.2|36.8|0.2|0.1|11.6|11.4|24.1|7.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4682</TotalTime>
  <Words>1853</Words>
  <Application>Microsoft Office PowerPoint</Application>
  <PresentationFormat>Affichage à l'écran (4:3)</PresentationFormat>
  <Paragraphs>612</Paragraphs>
  <Slides>36</Slides>
  <Notes>30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 Canevas d’étude géotechnique pour la construction autour des puits de mine</vt:lpstr>
      <vt:lpstr>Diapositive 2</vt:lpstr>
      <vt:lpstr>Diapositive 3</vt:lpstr>
      <vt:lpstr>Diapositive 4</vt:lpstr>
      <vt:lpstr>Diapositive 5</vt:lpstr>
      <vt:lpstr>Zone non aedificandi</vt:lpstr>
      <vt:lpstr>Zone non aedificandi autour d’un puits de mine</vt:lpstr>
      <vt:lpstr>Diapositive 8</vt:lpstr>
      <vt:lpstr>Risques liés à l’impact sur la surface</vt:lpstr>
      <vt:lpstr>Risques liés à l’impact sur la surface</vt:lpstr>
      <vt:lpstr>Risques liés à l’impact sur la surface</vt:lpstr>
      <vt:lpstr>Effondrement</vt:lpstr>
      <vt:lpstr>Moyens d’action de l’Administration</vt:lpstr>
      <vt:lpstr>Moyens d’action de l’Administration</vt:lpstr>
      <vt:lpstr>Moyens d’action de l’Administration</vt:lpstr>
      <vt:lpstr>Diapositive 16</vt:lpstr>
      <vt:lpstr>Moyens d’action de l’Administration</vt:lpstr>
      <vt:lpstr>Moyens d’action de l’Administration</vt:lpstr>
      <vt:lpstr>Moyens d’action de l’Administration</vt:lpstr>
      <vt:lpstr>Moyens d’action de l’Administration</vt:lpstr>
      <vt:lpstr>Diapositive 21</vt:lpstr>
      <vt:lpstr>Diapositive 22</vt:lpstr>
      <vt:lpstr>Diapositive 23</vt:lpstr>
      <vt:lpstr>Canevas d’étude géotechnique</vt:lpstr>
      <vt:lpstr>Canevas d’étude géotechnique</vt:lpstr>
      <vt:lpstr>Canevas d’étude géotechnique</vt:lpstr>
      <vt:lpstr>Canevas d’étude géotechnique</vt:lpstr>
      <vt:lpstr>Canevas d’étude géotechnique</vt:lpstr>
      <vt:lpstr>Canevas d’étude géotechnique</vt:lpstr>
      <vt:lpstr>Canevas d’étude géotechnique</vt:lpstr>
      <vt:lpstr>Canevas d’étude géotechnique</vt:lpstr>
      <vt:lpstr>Diapositive 32</vt:lpstr>
      <vt:lpstr>Diapositive 33</vt:lpstr>
      <vt:lpstr>Diapositive 34</vt:lpstr>
      <vt:lpstr>Perspectives</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 Beaujean</dc:creator>
  <cp:lastModifiedBy>User</cp:lastModifiedBy>
  <cp:revision>654</cp:revision>
  <dcterms:created xsi:type="dcterms:W3CDTF">2016-10-21T21:06:38Z</dcterms:created>
  <dcterms:modified xsi:type="dcterms:W3CDTF">2018-09-25T12:37:56Z</dcterms:modified>
</cp:coreProperties>
</file>